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92" r:id="rId4"/>
    <p:sldId id="290" r:id="rId5"/>
    <p:sldId id="291" r:id="rId6"/>
    <p:sldId id="261" r:id="rId7"/>
    <p:sldId id="282" r:id="rId8"/>
    <p:sldId id="274" r:id="rId9"/>
    <p:sldId id="297" r:id="rId10"/>
    <p:sldId id="302" r:id="rId11"/>
    <p:sldId id="301" r:id="rId12"/>
    <p:sldId id="289" r:id="rId13"/>
    <p:sldId id="294" r:id="rId14"/>
    <p:sldId id="300" r:id="rId15"/>
    <p:sldId id="272" r:id="rId16"/>
    <p:sldId id="286" r:id="rId17"/>
    <p:sldId id="287" r:id="rId18"/>
    <p:sldId id="288" r:id="rId19"/>
    <p:sldId id="298" r:id="rId20"/>
    <p:sldId id="299" r:id="rId21"/>
    <p:sldId id="264" r:id="rId22"/>
    <p:sldId id="271" r:id="rId23"/>
    <p:sldId id="263" r:id="rId24"/>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a Van Ranst" initials="LVR" lastIdx="43" clrIdx="0">
    <p:extLst>
      <p:ext uri="{19B8F6BF-5375-455C-9EA6-DF929625EA0E}">
        <p15:presenceInfo xmlns:p15="http://schemas.microsoft.com/office/powerpoint/2012/main" userId="S::lisa@basketbal.vlaanderen::23c64722-d965-4677-9854-3a1bb1d799e5" providerId="AD"/>
      </p:ext>
    </p:extLst>
  </p:cmAuthor>
  <p:cmAuthor id="2" name="Sara De Coussemaker" initials="SDC" lastIdx="1" clrIdx="1">
    <p:extLst>
      <p:ext uri="{19B8F6BF-5375-455C-9EA6-DF929625EA0E}">
        <p15:presenceInfo xmlns:p15="http://schemas.microsoft.com/office/powerpoint/2012/main" userId="f0cd758916f2542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7B16"/>
    <a:srgbClr val="D6D6D6"/>
    <a:srgbClr val="4343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8603FDC-E32A-4AB5-989C-0864C3EAD2B8}" styleName="Stijl, thema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7CE84F3-28C3-443E-9E96-99CF82512B78}" styleName="Stijl, donker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84E427A-3D55-4303-BF80-6455036E1DE7}" styleName="Stijl, thema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91" autoAdjust="0"/>
    <p:restoredTop sz="87062"/>
  </p:normalViewPr>
  <p:slideViewPr>
    <p:cSldViewPr snapToGrid="0">
      <p:cViewPr varScale="1">
        <p:scale>
          <a:sx n="69" d="100"/>
          <a:sy n="69" d="100"/>
        </p:scale>
        <p:origin x="90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76CB74-3F20-4E4F-8675-A6E7A576124A}" type="datetimeFigureOut">
              <a:rPr lang="nl-BE" smtClean="0"/>
              <a:t>4/07/2022</a:t>
            </a:fld>
            <a:endParaRPr lang="nl-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nl-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124D3D-F4E4-41CE-A739-BDC283515FDC}" type="slidenum">
              <a:rPr lang="nl-BE" smtClean="0"/>
              <a:t>‹nr.›</a:t>
            </a:fld>
            <a:endParaRPr lang="nl-BE"/>
          </a:p>
        </p:txBody>
      </p:sp>
    </p:spTree>
    <p:extLst>
      <p:ext uri="{BB962C8B-B14F-4D97-AF65-F5344CB8AC3E}">
        <p14:creationId xmlns:p14="http://schemas.microsoft.com/office/powerpoint/2010/main" val="2840214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Vandaag zal ik jullie uitleggen wat basketbal is en zal ik spreken over de geschiedenis van basketbal. Ik zal ook vertellen welk materiaal je nodig hebt om te basketballen en wat de spelregels zijn. Ik zal jullie uitleggen wat het verschil is tussen 5X5 basketbal en de nieuwe variant 3X3, maar ook de aanpassingen in minibasketbal zal ik jullie meegeven. Ik zal ook spreken over topsport binnen basketbal, namelijk onze Nationale ploegen en de BNXT League. Ik zal eindigen met enkele ‘wist je </a:t>
            </a:r>
            <a:r>
              <a:rPr lang="nl-NL" dirty="0" err="1"/>
              <a:t>dat’jes</a:t>
            </a:r>
            <a:r>
              <a:rPr lang="nl-NL" dirty="0"/>
              <a:t>’ en met tips voor moesten jullie ook willen basketballen. Maar allereerst start ik met een voorstelling van mezelf. </a:t>
            </a:r>
          </a:p>
        </p:txBody>
      </p:sp>
      <p:sp>
        <p:nvSpPr>
          <p:cNvPr id="4" name="Tijdelijke aanduiding voor dianummer 3"/>
          <p:cNvSpPr>
            <a:spLocks noGrp="1"/>
          </p:cNvSpPr>
          <p:nvPr>
            <p:ph type="sldNum" sz="quarter" idx="5"/>
          </p:nvPr>
        </p:nvSpPr>
        <p:spPr/>
        <p:txBody>
          <a:bodyPr/>
          <a:lstStyle/>
          <a:p>
            <a:fld id="{85124D3D-F4E4-41CE-A739-BDC283515FDC}" type="slidenum">
              <a:rPr lang="nl-BE" smtClean="0"/>
              <a:t>2</a:t>
            </a:fld>
            <a:endParaRPr lang="nl-BE"/>
          </a:p>
        </p:txBody>
      </p:sp>
    </p:spTree>
    <p:extLst>
      <p:ext uri="{BB962C8B-B14F-4D97-AF65-F5344CB8AC3E}">
        <p14:creationId xmlns:p14="http://schemas.microsoft.com/office/powerpoint/2010/main" val="1186327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latin typeface="Rubrik" panose="02000503000000020004" pitchFamily="2" charset="77"/>
              </a:rPr>
              <a:t>Speciaal en het moeilijke aan basketbal zijn de </a:t>
            </a:r>
            <a:r>
              <a:rPr lang="nl-NL" b="0" i="0" dirty="0" err="1">
                <a:latin typeface="Rubrik" panose="02000503000000020004" pitchFamily="2" charset="77"/>
              </a:rPr>
              <a:t>secondenregels</a:t>
            </a:r>
            <a:r>
              <a:rPr lang="nl-NL" b="0" i="0" dirty="0">
                <a:latin typeface="Rubrik" panose="02000503000000020004" pitchFamily="2" charset="77"/>
              </a:rPr>
              <a:t>. Deze zorgen ervoor dat je in basketbal continu onder tijdsdruk staat. Als je niet voldoet aan de regels, dan zal de scheidsrechter beslissen dat de bal mag ingegeven worden door de andere ploeg.</a:t>
            </a:r>
          </a:p>
          <a:p>
            <a:r>
              <a:rPr lang="nl-NL" b="0" i="0" dirty="0">
                <a:latin typeface="Rubrik" panose="02000503000000020004" pitchFamily="2" charset="77"/>
              </a:rPr>
              <a:t>Vanaf U14 krijg je 24 seconden om aan te vallen, deze 24 seconden starten bij het eerste balcontact bij de aanvallende ploeg.</a:t>
            </a:r>
          </a:p>
          <a:p>
            <a:r>
              <a:rPr lang="nl-NL" b="0" i="0" dirty="0">
                <a:latin typeface="Rubrik" panose="02000503000000020004" pitchFamily="2" charset="77"/>
              </a:rPr>
              <a:t>Als je met de bal de ring raakt en je blijft in balbezit dan krijg je 14 nieuwe seconden om opnieuw te proberen scoren. </a:t>
            </a:r>
          </a:p>
          <a:p>
            <a:r>
              <a:rPr lang="nl-NL" b="0" i="0" dirty="0" err="1">
                <a:latin typeface="Rubrik" panose="02000503000000020004" pitchFamily="2" charset="77"/>
              </a:rPr>
              <a:t>Vanals</a:t>
            </a:r>
            <a:r>
              <a:rPr lang="nl-NL" b="0" i="0" dirty="0">
                <a:latin typeface="Rubrik" panose="02000503000000020004" pitchFamily="2" charset="77"/>
              </a:rPr>
              <a:t> de bal ingegeven is in het defensieve vak, krijg je 8 seconden om met de bal over de middellijn te geraken.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latin typeface="Rubrik" panose="02000503000000020004" pitchFamily="2" charset="77"/>
              </a:rPr>
              <a:t>Eens je als aanvallende ploeg over de middellijn bent mag je hier niet meer over met de bal tijdens deze aanval. Doe je dit toch, dan mag de andere ploeg de bal ingeven. </a:t>
            </a:r>
          </a:p>
          <a:p>
            <a:r>
              <a:rPr lang="nl-NL" b="0" i="0" dirty="0">
                <a:latin typeface="Rubrik" panose="02000503000000020004" pitchFamily="2" charset="77"/>
              </a:rPr>
              <a:t>Vanaf U12 tellen ook de 5 en 3 seconden regels. Je krijgt slechts 5 seconden om een bal in te geven. Een speler mag niet meer dan 3 seconden in de bucket staan om de bal te ontvangen. De bucket is een rechthoekig gebied rond het doel, ook wel het 3 seconden gebied genoemd. </a:t>
            </a:r>
          </a:p>
          <a:p>
            <a:endParaRPr lang="nl-NL" b="0" i="0" dirty="0">
              <a:latin typeface="Rubrik" panose="02000503000000020004" pitchFamily="2" charset="77"/>
            </a:endParaRPr>
          </a:p>
          <a:p>
            <a:r>
              <a:rPr lang="nl-NL" b="0" i="0" dirty="0">
                <a:latin typeface="Rubrik" panose="02000503000000020004" pitchFamily="2" charset="77"/>
              </a:rPr>
              <a:t>De spelregels worden bijna jaarlijks herbekeken om te zien of er regels aangepast moeten worden.</a:t>
            </a:r>
          </a:p>
        </p:txBody>
      </p:sp>
      <p:sp>
        <p:nvSpPr>
          <p:cNvPr id="4" name="Tijdelijke aanduiding voor dianummer 3"/>
          <p:cNvSpPr>
            <a:spLocks noGrp="1"/>
          </p:cNvSpPr>
          <p:nvPr>
            <p:ph type="sldNum" sz="quarter" idx="5"/>
          </p:nvPr>
        </p:nvSpPr>
        <p:spPr/>
        <p:txBody>
          <a:bodyPr/>
          <a:lstStyle/>
          <a:p>
            <a:fld id="{85124D3D-F4E4-41CE-A739-BDC283515FDC}" type="slidenum">
              <a:rPr lang="nl-BE" smtClean="0"/>
              <a:t>11</a:t>
            </a:fld>
            <a:endParaRPr lang="nl-BE"/>
          </a:p>
        </p:txBody>
      </p:sp>
    </p:spTree>
    <p:extLst>
      <p:ext uri="{BB962C8B-B14F-4D97-AF65-F5344CB8AC3E}">
        <p14:creationId xmlns:p14="http://schemas.microsoft.com/office/powerpoint/2010/main" val="3658068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is ook een andere spelvorm binnen het basketbal namelijk 3X3. Hier kunnen jullie namelijk al van gehoord hebben, want de Belgische heren basketbalploeg van de 3X3 is 4</a:t>
            </a:r>
            <a:r>
              <a:rPr lang="nl-NL" baseline="30000" dirty="0"/>
              <a:t>de</a:t>
            </a:r>
            <a:r>
              <a:rPr lang="nl-NL" dirty="0"/>
              <a:t> geworden op de olympische spelen van Tokyo. In juni (2022) vond het WK 3X3 plaats in Antwerpen. Hier hebben onze </a:t>
            </a:r>
            <a:r>
              <a:rPr lang="nl-NL" dirty="0" err="1"/>
              <a:t>Belgian</a:t>
            </a:r>
            <a:r>
              <a:rPr lang="nl-NL" dirty="0"/>
              <a:t> Lions ook een 4</a:t>
            </a:r>
            <a:r>
              <a:rPr lang="nl-NL" baseline="30000" dirty="0"/>
              <a:t>e</a:t>
            </a:r>
            <a:r>
              <a:rPr lang="nl-NL" dirty="0"/>
              <a:t> plaats veroverd. </a:t>
            </a:r>
          </a:p>
          <a:p>
            <a:endParaRPr lang="nl-NL" dirty="0"/>
          </a:p>
          <a:p>
            <a:r>
              <a:rPr lang="nl-NL" dirty="0"/>
              <a:t>Dit zijn de verschillen tussen het basketbal die wij allemaal kennen en het nieuw opkomende 3X3:</a:t>
            </a:r>
          </a:p>
          <a:p>
            <a:pPr marL="171450" indent="-171450">
              <a:buFontTx/>
              <a:buChar char="-"/>
            </a:pPr>
            <a:r>
              <a:rPr lang="nl-NL" dirty="0"/>
              <a:t>Bij 3X3 speel je op een half terrein waar er maar 1 ring staat terwijl je bij 5X5 op een volledig terrein speelt met 2 basketbalringen </a:t>
            </a:r>
          </a:p>
          <a:p>
            <a:pPr marL="171450" indent="-171450">
              <a:buFontTx/>
              <a:buChar char="-"/>
            </a:pPr>
            <a:r>
              <a:rPr lang="nl-NL" dirty="0"/>
              <a:t>Bij 5X5 bestaat de ploeg uit 12 spelers, waarvan er 5 op het terrein staan. Bij 3X3 ben je met max 4 spelers waarvan er 3 op het veld staan. </a:t>
            </a:r>
          </a:p>
          <a:p>
            <a:pPr marL="171450" indent="-171450">
              <a:buFontTx/>
              <a:buChar char="-"/>
            </a:pPr>
            <a:r>
              <a:rPr lang="nl-NL" dirty="0"/>
              <a:t>Bij 5X5 wordt een team geleid door een coach die de trainingen geeft en de lijn uitzet voor een wedstrijd. Hij of zij kiest ook wie er speelt en doet vervangingen. Bij 3X3 is er geen coach tijdens de wedstrijden. De spelers moeten zelf beslissen wanneer er gewisseld wordt en staan zelf in voor tactische beslissingen. Ze worden dus door niemand gestuurd. </a:t>
            </a:r>
          </a:p>
          <a:p>
            <a:pPr marL="171450" indent="-171450">
              <a:buFontTx/>
              <a:buChar char="-"/>
            </a:pPr>
            <a:r>
              <a:rPr lang="nl-NL" dirty="0"/>
              <a:t>De bal bij 3X3 is een maat 6 maar weegt evenveel als een maat 7. Bij het klassieke basket hangt het af van de leeftijd</a:t>
            </a:r>
          </a:p>
          <a:p>
            <a:pPr marL="171450" indent="-171450">
              <a:buFontTx/>
              <a:buChar char="-"/>
            </a:pPr>
            <a:r>
              <a:rPr lang="nl-NL" dirty="0"/>
              <a:t>Een wedstrijd 3X3 duurt maar 10 minuten tegenover een gewone wedstrijd die 4x zo lang duurt</a:t>
            </a:r>
          </a:p>
          <a:p>
            <a:pPr marL="171450" indent="-171450">
              <a:buFontTx/>
              <a:buChar char="-"/>
            </a:pPr>
            <a:r>
              <a:rPr lang="nl-NL" dirty="0"/>
              <a:t>Een wedstrijd van 3X3 kan vervroegd gedaan zijn als één van de twee ploegen 21ptn behaald, bij een gewone wedstrijd spelen ze verder tot de buzzer gaat</a:t>
            </a:r>
          </a:p>
          <a:p>
            <a:pPr marL="171450" indent="-171450">
              <a:buFontTx/>
              <a:buChar char="-"/>
            </a:pPr>
            <a:r>
              <a:rPr lang="nl-NL" dirty="0"/>
              <a:t>Misschien wel één van de grootste verschillen is de puntentelling, bij 3X3 telt een driepunter maar voor 2ptn. Dit noemen we dan een 2punten van achter de </a:t>
            </a:r>
            <a:r>
              <a:rPr lang="nl-NL" dirty="0" err="1"/>
              <a:t>tweepuntslijn</a:t>
            </a:r>
            <a:r>
              <a:rPr lang="nl-NL" dirty="0"/>
              <a:t>. Alle andere scores tellen voor 1 punt. </a:t>
            </a:r>
          </a:p>
          <a:p>
            <a:pPr marL="171450" indent="-171450">
              <a:buFontTx/>
              <a:buChar char="-"/>
            </a:pPr>
            <a:r>
              <a:rPr lang="nl-NL" dirty="0"/>
              <a:t>Het laatste is wat de sport zo intensief maakt en dat is dat je na een score geen seconde van rust hebt want als de tegenstander scoort mag je direct beginnen met aanvallen</a:t>
            </a:r>
          </a:p>
          <a:p>
            <a:pPr marL="171450" indent="-171450">
              <a:buFontTx/>
              <a:buChar char="-"/>
            </a:pPr>
            <a:endParaRPr lang="nl-NL" dirty="0"/>
          </a:p>
          <a:p>
            <a:pPr marL="171450" indent="-171450">
              <a:buFontTx/>
              <a:buChar char="-"/>
            </a:pPr>
            <a:endParaRPr lang="nl-NL" dirty="0"/>
          </a:p>
        </p:txBody>
      </p:sp>
      <p:sp>
        <p:nvSpPr>
          <p:cNvPr id="4" name="Tijdelijke aanduiding voor dianummer 3"/>
          <p:cNvSpPr>
            <a:spLocks noGrp="1"/>
          </p:cNvSpPr>
          <p:nvPr>
            <p:ph type="sldNum" sz="quarter" idx="5"/>
          </p:nvPr>
        </p:nvSpPr>
        <p:spPr/>
        <p:txBody>
          <a:bodyPr/>
          <a:lstStyle/>
          <a:p>
            <a:fld id="{85124D3D-F4E4-41CE-A739-BDC283515FDC}" type="slidenum">
              <a:rPr lang="nl-BE" smtClean="0"/>
              <a:t>12</a:t>
            </a:fld>
            <a:endParaRPr lang="nl-BE"/>
          </a:p>
        </p:txBody>
      </p:sp>
    </p:spTree>
    <p:extLst>
      <p:ext uri="{BB962C8B-B14F-4D97-AF65-F5344CB8AC3E}">
        <p14:creationId xmlns:p14="http://schemas.microsoft.com/office/powerpoint/2010/main" val="479203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Minibasket kan je onderverdelen in 4 categorieën:</a:t>
            </a:r>
          </a:p>
          <a:p>
            <a:endParaRPr lang="nl-NL" dirty="0"/>
          </a:p>
          <a:p>
            <a:r>
              <a:rPr lang="nl-NL" dirty="0"/>
              <a:t>De eerste zijn de peanuts (de jongste). Ze hebben nog geen enkele ervaring met basketbal in clubverband en hebben nog geen wedstrijden gespeeld.</a:t>
            </a:r>
          </a:p>
          <a:p>
            <a:r>
              <a:rPr lang="nl-NL" dirty="0"/>
              <a:t>De spelvorm voor deze doelgroep is 3vs3 op een half terrein met 2 doelen. De 3 spelers die op het veld staan spelen 8 minuten en er mag alleen vervangen worden als het spel stilligt.</a:t>
            </a:r>
          </a:p>
          <a:p>
            <a:r>
              <a:rPr lang="nl-NL" dirty="0"/>
              <a:t>De spelers spelen met een maat 4 en het begin van de wedstrijd wordt niet gedaan met een </a:t>
            </a:r>
            <a:r>
              <a:rPr lang="nl-NL" dirty="0" err="1"/>
              <a:t>opworp</a:t>
            </a:r>
            <a:r>
              <a:rPr lang="nl-NL" dirty="0"/>
              <a:t> maar de tegenstanders mogen de bal ingeven. </a:t>
            </a:r>
          </a:p>
          <a:p>
            <a:r>
              <a:rPr lang="nl-NL" dirty="0"/>
              <a:t>Ze mogen uiteraard niet lopen met de bal maar eens ze stoppen met dribbelen mag de bal niet uit de handen getrokken worden. </a:t>
            </a:r>
          </a:p>
          <a:p>
            <a:r>
              <a:rPr lang="nl-NL" dirty="0"/>
              <a:t>De coaches lopen mee op het veld om instructies te geven en terwijl het spel stil te leggen als er iemand een fout of loopfout maakt.`</a:t>
            </a:r>
          </a:p>
          <a:p>
            <a:endParaRPr lang="nl-NL" dirty="0"/>
          </a:p>
          <a:p>
            <a:r>
              <a:rPr lang="nl-NL" dirty="0"/>
              <a:t>Voor de U8 gelden ongeveer dezelfde regels als voor de peanuts alleen wordt er hier 4quarters van 2x 6minuten gespeeld. De klok wordt niet stilgelegd tijdens deze 6minuten dus als de bal buiten is blijft de klok lopen. Ze mogen met 12 in een ploeg zijn en schuiven door in een slangensysteem. Dat wil zeggen dat je 6 minuten met dezelfde spelers gaat spelen hierna komen er 3 andere spelers op het veld je gaat dus een lijst af en zo kan iedereen spelen.</a:t>
            </a:r>
          </a:p>
          <a:p>
            <a:r>
              <a:rPr lang="nl-NL" dirty="0"/>
              <a:t>Er wordt voor het eerst met een wedstrijdblad gewerkt waar de scores genoteerd worden.</a:t>
            </a:r>
          </a:p>
          <a:p>
            <a:endParaRPr lang="nl-NL" dirty="0"/>
          </a:p>
          <a:p>
            <a:r>
              <a:rPr lang="nl-NL" dirty="0"/>
              <a:t>De U10 speelt niet op een half terrein maar op 3/4</a:t>
            </a:r>
            <a:r>
              <a:rPr lang="nl-NL" baseline="30000" dirty="0"/>
              <a:t>e</a:t>
            </a:r>
            <a:r>
              <a:rPr lang="nl-NL" dirty="0"/>
              <a:t> terrein, de basketbal ring wordt geplaatst op de </a:t>
            </a:r>
            <a:r>
              <a:rPr lang="nl-NL" dirty="0" err="1"/>
              <a:t>vrijworplijn</a:t>
            </a:r>
            <a:r>
              <a:rPr lang="nl-NL" dirty="0"/>
              <a:t> en de andere ring op de verste eindlijn. Ze spelen ook geen 3vs3 meer maar 4vs4 met een maat 5 van bal.</a:t>
            </a:r>
          </a:p>
          <a:p>
            <a:r>
              <a:rPr lang="nl-NL" dirty="0"/>
              <a:t>Ze hebben geen beschermd balbezit meer dus de bal mag uit de handen getrokken worden, ze krijgen voor het eerst </a:t>
            </a:r>
            <a:r>
              <a:rPr lang="nl-NL" dirty="0" err="1"/>
              <a:t>vrijworpen</a:t>
            </a:r>
            <a:r>
              <a:rPr lang="nl-NL" dirty="0"/>
              <a:t> als er een fout gemaakt wordt op het shot. </a:t>
            </a:r>
          </a:p>
          <a:p>
            <a:r>
              <a:rPr lang="nl-NL" dirty="0"/>
              <a:t>De duur van de wedstrijden is verschillend, ze spelen 4 </a:t>
            </a:r>
            <a:r>
              <a:rPr lang="nl-NL" dirty="0" err="1"/>
              <a:t>quarters</a:t>
            </a:r>
            <a:r>
              <a:rPr lang="nl-NL" dirty="0"/>
              <a:t> van 2x 5min MET stoppende klok dit is verschillend van de U8. Het slangensysteem blijft hier hetzelfde maar ze mogen uitzonderlijk 1 wissel doen per </a:t>
            </a:r>
            <a:r>
              <a:rPr lang="nl-NL" dirty="0" err="1"/>
              <a:t>quarter</a:t>
            </a:r>
            <a:r>
              <a:rPr lang="nl-NL" dirty="0"/>
              <a:t>. </a:t>
            </a:r>
          </a:p>
          <a:p>
            <a:endParaRPr lang="nl-NL" dirty="0"/>
          </a:p>
          <a:p>
            <a:r>
              <a:rPr lang="nl-NL" dirty="0"/>
              <a:t>Tot slot heb je de U12, deze doelgroep speelt 5vs5 op een volledig terrein met een maat 5 van bal. Zij beginnen de wedstrijd met een </a:t>
            </a:r>
            <a:r>
              <a:rPr lang="nl-NL" dirty="0" err="1"/>
              <a:t>opworp</a:t>
            </a:r>
            <a:r>
              <a:rPr lang="nl-NL" dirty="0"/>
              <a:t>. Ze mogen ook maar 5 seconden ingeven dat wil zeggen dat als niemand zich vrijspeelt en de </a:t>
            </a:r>
            <a:r>
              <a:rPr lang="nl-NL" dirty="0" err="1"/>
              <a:t>ingever</a:t>
            </a:r>
            <a:r>
              <a:rPr lang="nl-NL" dirty="0"/>
              <a:t> na 5 seconden niet heeft kunnen passen is de bal aan de andere ploeg. De spelers mogen eens ze over de middellijn ook niet terugkeren zolang de aanval duurt. Ze spelen 4 </a:t>
            </a:r>
            <a:r>
              <a:rPr lang="nl-NL" dirty="0" err="1"/>
              <a:t>quarters</a:t>
            </a:r>
            <a:r>
              <a:rPr lang="nl-NL" dirty="0"/>
              <a:t> van 10 minuten met stoppende klok.</a:t>
            </a:r>
          </a:p>
          <a:p>
            <a:endParaRPr lang="nl-NL" dirty="0"/>
          </a:p>
          <a:p>
            <a:r>
              <a:rPr lang="nl-NL" dirty="0"/>
              <a:t>Vanaf U14 zijn alle gewone regels van toepassing. In deze leeftijdscategorie is het enige verschil nog dat zij met een bal maat 5 spelen. Ze spelen met alle </a:t>
            </a:r>
            <a:r>
              <a:rPr lang="nl-NL" dirty="0" err="1"/>
              <a:t>secondenregels</a:t>
            </a:r>
            <a:r>
              <a:rPr lang="nl-NL" dirty="0"/>
              <a:t> en op hoge doelen. </a:t>
            </a:r>
          </a:p>
          <a:p>
            <a:endParaRPr lang="nl-NL" dirty="0"/>
          </a:p>
        </p:txBody>
      </p:sp>
      <p:sp>
        <p:nvSpPr>
          <p:cNvPr id="4" name="Tijdelijke aanduiding voor dianummer 3"/>
          <p:cNvSpPr>
            <a:spLocks noGrp="1"/>
          </p:cNvSpPr>
          <p:nvPr>
            <p:ph type="sldNum" sz="quarter" idx="5"/>
          </p:nvPr>
        </p:nvSpPr>
        <p:spPr/>
        <p:txBody>
          <a:bodyPr/>
          <a:lstStyle/>
          <a:p>
            <a:fld id="{85124D3D-F4E4-41CE-A739-BDC283515FDC}" type="slidenum">
              <a:rPr lang="nl-BE" smtClean="0"/>
              <a:t>13</a:t>
            </a:fld>
            <a:endParaRPr lang="nl-BE"/>
          </a:p>
        </p:txBody>
      </p:sp>
    </p:spTree>
    <p:extLst>
      <p:ext uri="{BB962C8B-B14F-4D97-AF65-F5344CB8AC3E}">
        <p14:creationId xmlns:p14="http://schemas.microsoft.com/office/powerpoint/2010/main" val="266176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 hebben 4 nationale teams basketbal. Onze damesploegen heten de </a:t>
            </a:r>
            <a:r>
              <a:rPr lang="nl-BE" dirty="0" err="1"/>
              <a:t>Belgian</a:t>
            </a:r>
            <a:r>
              <a:rPr lang="nl-BE" dirty="0"/>
              <a:t> Cats en onze herenploeg zijn de </a:t>
            </a:r>
            <a:r>
              <a:rPr lang="nl-BE" dirty="0" err="1"/>
              <a:t>Belgian</a:t>
            </a:r>
            <a:r>
              <a:rPr lang="nl-BE" dirty="0"/>
              <a:t> Lions. We hebben Cats en Lions voor zowel 5X5 als voor 3X3. </a:t>
            </a:r>
          </a:p>
        </p:txBody>
      </p:sp>
      <p:sp>
        <p:nvSpPr>
          <p:cNvPr id="4" name="Tijdelijke aanduiding voor dianummer 3"/>
          <p:cNvSpPr>
            <a:spLocks noGrp="1"/>
          </p:cNvSpPr>
          <p:nvPr>
            <p:ph type="sldNum" sz="quarter" idx="5"/>
          </p:nvPr>
        </p:nvSpPr>
        <p:spPr/>
        <p:txBody>
          <a:bodyPr/>
          <a:lstStyle/>
          <a:p>
            <a:fld id="{85124D3D-F4E4-41CE-A739-BDC283515FDC}" type="slidenum">
              <a:rPr lang="nl-BE" smtClean="0"/>
              <a:t>14</a:t>
            </a:fld>
            <a:endParaRPr lang="nl-BE"/>
          </a:p>
        </p:txBody>
      </p:sp>
    </p:spTree>
    <p:extLst>
      <p:ext uri="{BB962C8B-B14F-4D97-AF65-F5344CB8AC3E}">
        <p14:creationId xmlns:p14="http://schemas.microsoft.com/office/powerpoint/2010/main" val="311384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latin typeface="Rubrik Bold" panose="02000503000000020004"/>
              </a:rPr>
              <a:t>België deed voor het eerst in 1935 mee aan een officieel internationaal tornooi, namelijk het Europees Kampioenschap. Tot nog toe nam België aan 16 </a:t>
            </a:r>
            <a:r>
              <a:rPr lang="nl-NL" sz="1200" dirty="0" err="1">
                <a:latin typeface="Rubrik Bold" panose="02000503000000020004"/>
              </a:rPr>
              <a:t>EK’s</a:t>
            </a:r>
            <a:r>
              <a:rPr lang="nl-NL" sz="1200" dirty="0">
                <a:latin typeface="Rubrik Bold" panose="02000503000000020004"/>
              </a:rPr>
              <a:t> deel. België was ook present op drie Olympische Spelen: in 1936 in Berlijn werden de Belgen 19de, in 1948 in Londen werden ze 11de en in Helsinki werden ze vier jaar later 17de. Op het wereldkampioenschap basketbal was België nog niet vertegenwoordigd.</a:t>
            </a:r>
          </a:p>
          <a:p>
            <a:endParaRPr lang="nl-NL" dirty="0"/>
          </a:p>
        </p:txBody>
      </p:sp>
      <p:sp>
        <p:nvSpPr>
          <p:cNvPr id="4" name="Tijdelijke aanduiding voor dianummer 3"/>
          <p:cNvSpPr>
            <a:spLocks noGrp="1"/>
          </p:cNvSpPr>
          <p:nvPr>
            <p:ph type="sldNum" sz="quarter" idx="5"/>
          </p:nvPr>
        </p:nvSpPr>
        <p:spPr/>
        <p:txBody>
          <a:bodyPr/>
          <a:lstStyle/>
          <a:p>
            <a:fld id="{85124D3D-F4E4-41CE-A739-BDC283515FDC}" type="slidenum">
              <a:rPr lang="nl-BE" smtClean="0"/>
              <a:t>15</a:t>
            </a:fld>
            <a:endParaRPr lang="nl-BE"/>
          </a:p>
        </p:txBody>
      </p:sp>
    </p:spTree>
    <p:extLst>
      <p:ext uri="{BB962C8B-B14F-4D97-AF65-F5344CB8AC3E}">
        <p14:creationId xmlns:p14="http://schemas.microsoft.com/office/powerpoint/2010/main" val="353960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latin typeface="Rubrik Bold" panose="02000503000000020004"/>
              </a:rPr>
              <a:t>België deed in 1950 voor het eerst mee aan een officieel internationaal vrouwentoernooi, namelijk het Europees kampioenschap. Tot nog toe nam België aan twaalf edities van het EK deel. </a:t>
            </a:r>
            <a:r>
              <a:rPr lang="nl-NL" sz="1200" b="1" dirty="0">
                <a:latin typeface="Rubrik Bold" panose="02000503000000020004"/>
              </a:rPr>
              <a:t>In 2017 werd met de derde plaats de beste prestatie tot nog toe bereikt.</a:t>
            </a:r>
            <a:r>
              <a:rPr lang="nl-NL" sz="1200" dirty="0">
                <a:latin typeface="Rubrik Bold" panose="02000503000000020004"/>
              </a:rPr>
              <a:t> In 2018 debuteerde België op het wereldkampioenschap voor vrouwen, en </a:t>
            </a:r>
            <a:r>
              <a:rPr lang="nl-NL" sz="1200" b="1" dirty="0">
                <a:latin typeface="Rubrik Bold" panose="02000503000000020004"/>
              </a:rPr>
              <a:t>eindigde als vierde</a:t>
            </a:r>
            <a:r>
              <a:rPr lang="nl-NL" sz="1200" dirty="0">
                <a:latin typeface="Rubrik Bold" panose="02000503000000020004"/>
              </a:rPr>
              <a:t>. Hun eerste Olympische deelname was in 2021 aan de uitgestelde Olympische Zomerspelen van 2020. </a:t>
            </a:r>
            <a:r>
              <a:rPr lang="nl-BE" sz="1200" dirty="0">
                <a:latin typeface="Rubrik Bold" panose="02000503000000020004"/>
              </a:rPr>
              <a:t>Ze werden in de kwartfinales uitgeschakeld. </a:t>
            </a:r>
          </a:p>
          <a:p>
            <a:endParaRPr lang="nl-NL" dirty="0"/>
          </a:p>
        </p:txBody>
      </p:sp>
      <p:sp>
        <p:nvSpPr>
          <p:cNvPr id="4" name="Tijdelijke aanduiding voor dianummer 3"/>
          <p:cNvSpPr>
            <a:spLocks noGrp="1"/>
          </p:cNvSpPr>
          <p:nvPr>
            <p:ph type="sldNum" sz="quarter" idx="5"/>
          </p:nvPr>
        </p:nvSpPr>
        <p:spPr/>
        <p:txBody>
          <a:bodyPr/>
          <a:lstStyle/>
          <a:p>
            <a:fld id="{85124D3D-F4E4-41CE-A739-BDC283515FDC}" type="slidenum">
              <a:rPr lang="nl-BE" smtClean="0"/>
              <a:t>16</a:t>
            </a:fld>
            <a:endParaRPr lang="nl-BE"/>
          </a:p>
        </p:txBody>
      </p:sp>
    </p:spTree>
    <p:extLst>
      <p:ext uri="{BB962C8B-B14F-4D97-AF65-F5344CB8AC3E}">
        <p14:creationId xmlns:p14="http://schemas.microsoft.com/office/powerpoint/2010/main" val="2141865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latin typeface="Rubrik Bold" panose="02000503000000020004"/>
              </a:rPr>
              <a:t>Vierde plaats</a:t>
            </a:r>
            <a:r>
              <a:rPr lang="nl-NL" sz="1200" dirty="0">
                <a:latin typeface="Rubrik Bold" panose="02000503000000020004"/>
              </a:rPr>
              <a:t> voor de 3×3 Lions op de Olympische Spelen in Tokio! Helaas moeten onze Lions na een fantastisch toernooi uiteindelijk zonder medaille naar huis, dit blijft natuurlijk wel een topprestatie want hierdoor werd de 3x3 basketbal in België op de kaart gezet!</a:t>
            </a:r>
          </a:p>
          <a:p>
            <a:endParaRPr lang="nl-NL" sz="1200" b="1" dirty="0">
              <a:latin typeface="Rubrik Bold" panose="02000503000000020004"/>
            </a:endParaRPr>
          </a:p>
          <a:p>
            <a:r>
              <a:rPr lang="nl-NL" sz="1200" b="1" dirty="0">
                <a:latin typeface="Rubrik Bold" panose="02000503000000020004"/>
              </a:rPr>
              <a:t>Het wereldkampioenschap 3x3 basketbal was in juni in Antwerpen! </a:t>
            </a:r>
          </a:p>
          <a:p>
            <a:r>
              <a:rPr lang="nl-NL" sz="1200" dirty="0">
                <a:latin typeface="Rubrik Bold" panose="02000503000000020004"/>
              </a:rPr>
              <a:t>Het hoofdterrein stond op de Groenplaats. Gespreid over de zes dagen kwamen ruim 100.000 bezoekers kijken naar de 3X3 games. Alle grote basketbalnaties zakten af naar Vlaanderen, één jaar nadat de sport haar debuut maakt op de Olympische Spelen (in Tokio in 2021). Onze Lions behaalden een mooie 4</a:t>
            </a:r>
            <a:r>
              <a:rPr lang="nl-NL" sz="1200" baseline="30000" dirty="0">
                <a:latin typeface="Rubrik Bold" panose="02000503000000020004"/>
              </a:rPr>
              <a:t>e</a:t>
            </a:r>
            <a:r>
              <a:rPr lang="nl-NL" sz="1200" dirty="0">
                <a:latin typeface="Rubrik Bold" panose="02000503000000020004"/>
              </a:rPr>
              <a:t> plaats. </a:t>
            </a:r>
            <a:endParaRPr lang="nl-BE" sz="1200" dirty="0">
              <a:latin typeface="Rubrik Bold" panose="02000503000000020004"/>
            </a:endParaRPr>
          </a:p>
          <a:p>
            <a:endParaRPr lang="nl-NL" dirty="0"/>
          </a:p>
        </p:txBody>
      </p:sp>
      <p:sp>
        <p:nvSpPr>
          <p:cNvPr id="4" name="Tijdelijke aanduiding voor dianummer 3"/>
          <p:cNvSpPr>
            <a:spLocks noGrp="1"/>
          </p:cNvSpPr>
          <p:nvPr>
            <p:ph type="sldNum" sz="quarter" idx="5"/>
          </p:nvPr>
        </p:nvSpPr>
        <p:spPr/>
        <p:txBody>
          <a:bodyPr/>
          <a:lstStyle/>
          <a:p>
            <a:fld id="{85124D3D-F4E4-41CE-A739-BDC283515FDC}" type="slidenum">
              <a:rPr lang="nl-BE" smtClean="0"/>
              <a:t>17</a:t>
            </a:fld>
            <a:endParaRPr lang="nl-BE"/>
          </a:p>
        </p:txBody>
      </p:sp>
    </p:spTree>
    <p:extLst>
      <p:ext uri="{BB962C8B-B14F-4D97-AF65-F5344CB8AC3E}">
        <p14:creationId xmlns:p14="http://schemas.microsoft.com/office/powerpoint/2010/main" val="4068943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dirty="0">
                <a:latin typeface="Rubrik Bold" panose="02000503000000020004"/>
              </a:rPr>
              <a:t>De </a:t>
            </a:r>
            <a:r>
              <a:rPr lang="nl-BE" sz="1200" b="0" dirty="0" err="1">
                <a:latin typeface="Rubrik Bold" panose="02000503000000020004"/>
              </a:rPr>
              <a:t>Belgian</a:t>
            </a:r>
            <a:r>
              <a:rPr lang="nl-BE" sz="1200" b="0" dirty="0">
                <a:latin typeface="Rubrik Bold" panose="02000503000000020004"/>
              </a:rPr>
              <a:t> Cats behaalden goud op de EK kwalificatie in 2014. Hier speelde onder ander Ann Wauters mee. Diezelfde ploeg behaalde brons op het WK van 2014. </a:t>
            </a:r>
          </a:p>
          <a:p>
            <a:r>
              <a:rPr lang="nl-BE" sz="1200" b="0" dirty="0">
                <a:latin typeface="Rubrik Bold" panose="02000503000000020004"/>
              </a:rPr>
              <a:t>Nadien namen de Cats nog deel aan het EK in 2021 en aan het WK in Antwerpen dit jaar. Hier behaalden ze de kwartfinales, maar ze verloren deze jammer genoeg. </a:t>
            </a:r>
          </a:p>
          <a:p>
            <a:endParaRPr lang="nl-NL" dirty="0"/>
          </a:p>
        </p:txBody>
      </p:sp>
      <p:sp>
        <p:nvSpPr>
          <p:cNvPr id="4" name="Tijdelijke aanduiding voor dianummer 3"/>
          <p:cNvSpPr>
            <a:spLocks noGrp="1"/>
          </p:cNvSpPr>
          <p:nvPr>
            <p:ph type="sldNum" sz="quarter" idx="5"/>
          </p:nvPr>
        </p:nvSpPr>
        <p:spPr/>
        <p:txBody>
          <a:bodyPr/>
          <a:lstStyle/>
          <a:p>
            <a:fld id="{85124D3D-F4E4-41CE-A739-BDC283515FDC}" type="slidenum">
              <a:rPr lang="nl-BE" smtClean="0"/>
              <a:t>18</a:t>
            </a:fld>
            <a:endParaRPr lang="nl-BE"/>
          </a:p>
        </p:txBody>
      </p:sp>
    </p:spTree>
    <p:extLst>
      <p:ext uri="{BB962C8B-B14F-4D97-AF65-F5344CB8AC3E}">
        <p14:creationId xmlns:p14="http://schemas.microsoft.com/office/powerpoint/2010/main" val="1452486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BNXT league bestaat uit 10 Belgische ploegen en 11 Nederlandse ploeg. Deze league bestaat nog niet lang. Het is in het seizoen 2021-2022 opgericht.</a:t>
            </a:r>
          </a:p>
          <a:p>
            <a:endParaRPr lang="nl-NL" dirty="0"/>
          </a:p>
        </p:txBody>
      </p:sp>
      <p:sp>
        <p:nvSpPr>
          <p:cNvPr id="4" name="Tijdelijke aanduiding voor dianummer 3"/>
          <p:cNvSpPr>
            <a:spLocks noGrp="1"/>
          </p:cNvSpPr>
          <p:nvPr>
            <p:ph type="sldNum" sz="quarter" idx="5"/>
          </p:nvPr>
        </p:nvSpPr>
        <p:spPr/>
        <p:txBody>
          <a:bodyPr/>
          <a:lstStyle/>
          <a:p>
            <a:fld id="{85124D3D-F4E4-41CE-A739-BDC283515FDC}" type="slidenum">
              <a:rPr lang="nl-BE" smtClean="0"/>
              <a:t>19</a:t>
            </a:fld>
            <a:endParaRPr lang="nl-BE"/>
          </a:p>
        </p:txBody>
      </p:sp>
    </p:spTree>
    <p:extLst>
      <p:ext uri="{BB962C8B-B14F-4D97-AF65-F5344CB8AC3E}">
        <p14:creationId xmlns:p14="http://schemas.microsoft.com/office/powerpoint/2010/main" val="927515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competitie bestaat uit 4 fases.</a:t>
            </a:r>
          </a:p>
          <a:p>
            <a:endParaRPr lang="nl-NL" dirty="0"/>
          </a:p>
          <a:p>
            <a:r>
              <a:rPr lang="nl-NL" dirty="0"/>
              <a:t>Fase 1: </a:t>
            </a:r>
          </a:p>
          <a:p>
            <a:r>
              <a:rPr lang="nl-NL" dirty="0"/>
              <a:t>De eerste fase is binnen elk land. De Belgische ploegen spelen tegen elkaar en de Nederlandse ploegen spelen tegen elkaar.</a:t>
            </a:r>
          </a:p>
          <a:p>
            <a:endParaRPr lang="nl-NL" dirty="0"/>
          </a:p>
          <a:p>
            <a:r>
              <a:rPr lang="nl-NL" dirty="0"/>
              <a:t>Fase 2: </a:t>
            </a:r>
          </a:p>
          <a:p>
            <a:r>
              <a:rPr lang="nl-NL" dirty="0"/>
              <a:t>In deze ronde gaan de beste Belgische ploegen van ronde 1 tegen de beste Nederlandse ploegen spelen. De ploegen die lager geklasseerd staan nemen het op tegen de lagere geklasseerde van Nederland.</a:t>
            </a:r>
          </a:p>
          <a:p>
            <a:endParaRPr lang="nl-NL" dirty="0"/>
          </a:p>
          <a:p>
            <a:r>
              <a:rPr lang="nl-NL" dirty="0"/>
              <a:t>Fase 3: </a:t>
            </a:r>
          </a:p>
          <a:p>
            <a:r>
              <a:rPr lang="nl-NL" dirty="0"/>
              <a:t>De ploegen van België nemen het tegen elkaar op voor de beker en de ploegen van Nederland nemen het tegen elkaar op voor de beker</a:t>
            </a:r>
          </a:p>
          <a:p>
            <a:endParaRPr lang="nl-NL" dirty="0"/>
          </a:p>
          <a:p>
            <a:r>
              <a:rPr lang="nl-NL" dirty="0"/>
              <a:t>Fase 4:</a:t>
            </a:r>
          </a:p>
          <a:p>
            <a:r>
              <a:rPr lang="nl-NL" dirty="0"/>
              <a:t>In de laatste fase gaan de beste ploegen van beide landen het tegen elkaar opnemen voor een beker</a:t>
            </a:r>
          </a:p>
          <a:p>
            <a:endParaRPr lang="nl-NL" dirty="0"/>
          </a:p>
        </p:txBody>
      </p:sp>
      <p:sp>
        <p:nvSpPr>
          <p:cNvPr id="4" name="Tijdelijke aanduiding voor dianummer 3"/>
          <p:cNvSpPr>
            <a:spLocks noGrp="1"/>
          </p:cNvSpPr>
          <p:nvPr>
            <p:ph type="sldNum" sz="quarter" idx="5"/>
          </p:nvPr>
        </p:nvSpPr>
        <p:spPr/>
        <p:txBody>
          <a:bodyPr/>
          <a:lstStyle/>
          <a:p>
            <a:fld id="{85124D3D-F4E4-41CE-A739-BDC283515FDC}" type="slidenum">
              <a:rPr lang="nl-BE" smtClean="0"/>
              <a:t>20</a:t>
            </a:fld>
            <a:endParaRPr lang="nl-BE"/>
          </a:p>
        </p:txBody>
      </p:sp>
    </p:spTree>
    <p:extLst>
      <p:ext uri="{BB962C8B-B14F-4D97-AF65-F5344CB8AC3E}">
        <p14:creationId xmlns:p14="http://schemas.microsoft.com/office/powerpoint/2010/main" val="961235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latin typeface="Rubrik" panose="02000503000000020004" pitchFamily="2" charset="77"/>
              </a:rPr>
              <a:t>Hier maak je een kleine voorstelling van jezelf als speler/speelster. </a:t>
            </a:r>
          </a:p>
          <a:p>
            <a:r>
              <a:rPr lang="nl-NL" dirty="0">
                <a:latin typeface="Rubrik" panose="02000503000000020004" pitchFamily="2" charset="77"/>
              </a:rPr>
              <a:t>Vul de puntjes aan. </a:t>
            </a:r>
          </a:p>
          <a:p>
            <a:r>
              <a:rPr lang="nl-NL" dirty="0">
                <a:latin typeface="Rubrik" panose="02000503000000020004" pitchFamily="2" charset="77"/>
              </a:rPr>
              <a:t>De trofeeën is uiteraard optioneel. Als je een leuke herinnering hebt samen met je ploeg, kan je deze hier ook plaatsen. Als je van deze herinnering een leuke foto hebt, kan je deze ook toevoegen aan deze dia. </a:t>
            </a:r>
          </a:p>
        </p:txBody>
      </p:sp>
      <p:sp>
        <p:nvSpPr>
          <p:cNvPr id="4" name="Tijdelijke aanduiding voor dianummer 3"/>
          <p:cNvSpPr>
            <a:spLocks noGrp="1"/>
          </p:cNvSpPr>
          <p:nvPr>
            <p:ph type="sldNum" sz="quarter" idx="5"/>
          </p:nvPr>
        </p:nvSpPr>
        <p:spPr/>
        <p:txBody>
          <a:bodyPr/>
          <a:lstStyle/>
          <a:p>
            <a:fld id="{85124D3D-F4E4-41CE-A739-BDC283515FDC}" type="slidenum">
              <a:rPr lang="nl-BE" smtClean="0"/>
              <a:t>3</a:t>
            </a:fld>
            <a:endParaRPr lang="nl-BE"/>
          </a:p>
        </p:txBody>
      </p:sp>
    </p:spTree>
    <p:extLst>
      <p:ext uri="{BB962C8B-B14F-4D97-AF65-F5344CB8AC3E}">
        <p14:creationId xmlns:p14="http://schemas.microsoft.com/office/powerpoint/2010/main" val="3726401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Nog een paar </a:t>
            </a:r>
            <a:r>
              <a:rPr lang="nl-NL" dirty="0" err="1"/>
              <a:t>wistjedatjes</a:t>
            </a:r>
            <a:r>
              <a:rPr lang="nl-NL" dirty="0"/>
              <a:t> om mijn presentatie af te sluiten.</a:t>
            </a:r>
          </a:p>
        </p:txBody>
      </p:sp>
      <p:sp>
        <p:nvSpPr>
          <p:cNvPr id="4" name="Tijdelijke aanduiding voor dianummer 3"/>
          <p:cNvSpPr>
            <a:spLocks noGrp="1"/>
          </p:cNvSpPr>
          <p:nvPr>
            <p:ph type="sldNum" sz="quarter" idx="5"/>
          </p:nvPr>
        </p:nvSpPr>
        <p:spPr/>
        <p:txBody>
          <a:bodyPr/>
          <a:lstStyle/>
          <a:p>
            <a:fld id="{85124D3D-F4E4-41CE-A739-BDC283515FDC}" type="slidenum">
              <a:rPr lang="nl-BE" smtClean="0"/>
              <a:t>21</a:t>
            </a:fld>
            <a:endParaRPr lang="nl-BE"/>
          </a:p>
        </p:txBody>
      </p:sp>
    </p:spTree>
    <p:extLst>
      <p:ext uri="{BB962C8B-B14F-4D97-AF65-F5344CB8AC3E}">
        <p14:creationId xmlns:p14="http://schemas.microsoft.com/office/powerpoint/2010/main" val="29058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jij ook geïnteresseerd bent om te starten met basketbal, dan kan je je aansluiten in een club. </a:t>
            </a:r>
          </a:p>
          <a:p>
            <a:r>
              <a:rPr lang="nl-NL" dirty="0"/>
              <a:t>Het is heel simpel. Op de website van Basketbal Vlaanderen kan je via de ‘zoek een club’-tool een club in jouw buurt vinden. </a:t>
            </a:r>
          </a:p>
          <a:p>
            <a:r>
              <a:rPr lang="nl-NL" dirty="0"/>
              <a:t>Op deze manier vind je de gegevens van de club terug en kan je de club contacteren. </a:t>
            </a:r>
          </a:p>
        </p:txBody>
      </p:sp>
      <p:sp>
        <p:nvSpPr>
          <p:cNvPr id="4" name="Tijdelijke aanduiding voor dianummer 3"/>
          <p:cNvSpPr>
            <a:spLocks noGrp="1"/>
          </p:cNvSpPr>
          <p:nvPr>
            <p:ph type="sldNum" sz="quarter" idx="5"/>
          </p:nvPr>
        </p:nvSpPr>
        <p:spPr/>
        <p:txBody>
          <a:bodyPr/>
          <a:lstStyle/>
          <a:p>
            <a:fld id="{85124D3D-F4E4-41CE-A739-BDC283515FDC}" type="slidenum">
              <a:rPr lang="nl-BE" smtClean="0"/>
              <a:t>22</a:t>
            </a:fld>
            <a:endParaRPr lang="nl-BE"/>
          </a:p>
        </p:txBody>
      </p:sp>
    </p:spTree>
    <p:extLst>
      <p:ext uri="{BB962C8B-B14F-4D97-AF65-F5344CB8AC3E}">
        <p14:creationId xmlns:p14="http://schemas.microsoft.com/office/powerpoint/2010/main" val="3399385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Basketbal is een ploegsport die gespeeld wordt met 2 ploegen van vijf spelers. Deze 5 spelers kunnen natuurlijk gewisseld worden, daarom mag je ploeg maximaal bestaan ui 12 spelers (5 veldspeler + 7 wisselspelers).</a:t>
            </a:r>
          </a:p>
          <a:p>
            <a:endParaRPr lang="nl-NL" dirty="0"/>
          </a:p>
          <a:p>
            <a:r>
              <a:rPr lang="nl-NL" dirty="0"/>
              <a:t>Een team kan bestaan uit alleen mannen, enkel vrouwen en bij de jeugd kan je ook gemengd spelen met zowel meisjes als jongens. </a:t>
            </a:r>
          </a:p>
          <a:p>
            <a:r>
              <a:rPr lang="nl-NL" dirty="0"/>
              <a:t>(dit gaat tot een bepaalde leeftijd, namelijk 14 jaar, daarna wordt de opsplitsing meisjes-jongens gemaakt)</a:t>
            </a:r>
          </a:p>
          <a:p>
            <a:endParaRPr lang="nl-NL" dirty="0"/>
          </a:p>
          <a:p>
            <a:r>
              <a:rPr lang="nl-NL" dirty="0"/>
              <a:t>Het doel van basketbal is niet zo moeilijk: je moet ervoor zorgen dat je scoort en de tegenstander zo weinig mogelijk laat scoren. Om ze niet te laten scoren moet je ervoor zorgen dat ze zo weinig mogelijk de bal in hun bezit hebben.</a:t>
            </a:r>
          </a:p>
          <a:p>
            <a:endParaRPr lang="nl-NL" dirty="0"/>
          </a:p>
        </p:txBody>
      </p:sp>
      <p:sp>
        <p:nvSpPr>
          <p:cNvPr id="4" name="Tijdelijke aanduiding voor dianummer 3"/>
          <p:cNvSpPr>
            <a:spLocks noGrp="1"/>
          </p:cNvSpPr>
          <p:nvPr>
            <p:ph type="sldNum" sz="quarter" idx="5"/>
          </p:nvPr>
        </p:nvSpPr>
        <p:spPr/>
        <p:txBody>
          <a:bodyPr/>
          <a:lstStyle/>
          <a:p>
            <a:fld id="{85124D3D-F4E4-41CE-A739-BDC283515FDC}" type="slidenum">
              <a:rPr lang="nl-BE" smtClean="0"/>
              <a:t>4</a:t>
            </a:fld>
            <a:endParaRPr lang="nl-BE"/>
          </a:p>
        </p:txBody>
      </p:sp>
    </p:spTree>
    <p:extLst>
      <p:ext uri="{BB962C8B-B14F-4D97-AF65-F5344CB8AC3E}">
        <p14:creationId xmlns:p14="http://schemas.microsoft.com/office/powerpoint/2010/main" val="3871370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geschiedenis:</a:t>
            </a:r>
          </a:p>
          <a:p>
            <a:endParaRPr lang="nl-NL" dirty="0"/>
          </a:p>
          <a:p>
            <a:pPr marL="0" indent="0">
              <a:buNone/>
            </a:pPr>
            <a:r>
              <a:rPr lang="nl-NL" sz="1200" dirty="0">
                <a:latin typeface="Rubrik Bold" panose="02000503000000020004"/>
              </a:rPr>
              <a:t>Basketbal werd in Amerika uitgevonden door gymnastiekleraar </a:t>
            </a:r>
            <a:r>
              <a:rPr lang="nl-NL" sz="1200" dirty="0">
                <a:solidFill>
                  <a:srgbClr val="FF0000"/>
                </a:solidFill>
                <a:latin typeface="Rubrik Bold" panose="02000503000000020004"/>
              </a:rPr>
              <a:t>James Naismith </a:t>
            </a:r>
            <a:r>
              <a:rPr lang="nl-NL" sz="1200" dirty="0">
                <a:latin typeface="Rubrik Bold" panose="02000503000000020004"/>
              </a:rPr>
              <a:t>uit Springfield. </a:t>
            </a:r>
          </a:p>
          <a:p>
            <a:pPr marL="0" indent="0">
              <a:buNone/>
            </a:pPr>
            <a:r>
              <a:rPr lang="nl-NL" sz="1200" dirty="0">
                <a:latin typeface="Rubrik Bold" panose="02000503000000020004"/>
              </a:rPr>
              <a:t>Hij kreeg in de winter van 1891 een opdracht van de directeur om een nieuw spel te verzinnen. </a:t>
            </a:r>
          </a:p>
          <a:p>
            <a:pPr marL="0" indent="0">
              <a:buNone/>
            </a:pPr>
            <a:r>
              <a:rPr lang="nl-NL" sz="1200" dirty="0">
                <a:latin typeface="Rubrik Bold" panose="02000503000000020004"/>
              </a:rPr>
              <a:t>Door het koude weer moest het een spel worden die je binnen kon uitvoeren.</a:t>
            </a:r>
          </a:p>
          <a:p>
            <a:pPr marL="0" indent="0">
              <a:buNone/>
            </a:pPr>
            <a:r>
              <a:rPr lang="nl-NL" sz="1200" dirty="0">
                <a:latin typeface="Rubrik Bold" panose="02000503000000020004"/>
              </a:rPr>
              <a:t>Hij hing twee perzikmanden aan het balkon op elk eind van de gymzaal en hij maakte dertien spelregels voor het spel. </a:t>
            </a:r>
          </a:p>
          <a:p>
            <a:pPr marL="0" indent="0">
              <a:buNone/>
            </a:pPr>
            <a:r>
              <a:rPr lang="nl-NL" sz="1200" dirty="0">
                <a:latin typeface="Rubrik Bold" panose="02000503000000020004"/>
              </a:rPr>
              <a:t>De leraar maakte twee teams van vijf spelers die een voetbal door de mand moesten mikken. Basket Ball (zo schreef je dat toen) was uitgevonden. In het begin had de mand gewoon nog een bodem waardoor het erg moeilijk was om de bal er na een score weer uit te krijgen. Pas later werd de basket vervangen door een ijzeren ring met een netje.</a:t>
            </a:r>
            <a:br>
              <a:rPr lang="nl-NL" sz="1200" dirty="0">
                <a:latin typeface="Rubrik Bold" panose="02000503000000020004"/>
              </a:rPr>
            </a:br>
            <a:endParaRPr lang="nl-NL" sz="1200" dirty="0">
              <a:latin typeface="Rubrik Bold" panose="02000503000000020004"/>
            </a:endParaRPr>
          </a:p>
          <a:p>
            <a:endParaRPr lang="nl-NL" dirty="0"/>
          </a:p>
        </p:txBody>
      </p:sp>
      <p:sp>
        <p:nvSpPr>
          <p:cNvPr id="4" name="Tijdelijke aanduiding voor dianummer 3"/>
          <p:cNvSpPr>
            <a:spLocks noGrp="1"/>
          </p:cNvSpPr>
          <p:nvPr>
            <p:ph type="sldNum" sz="quarter" idx="5"/>
          </p:nvPr>
        </p:nvSpPr>
        <p:spPr/>
        <p:txBody>
          <a:bodyPr/>
          <a:lstStyle/>
          <a:p>
            <a:fld id="{85124D3D-F4E4-41CE-A739-BDC283515FDC}" type="slidenum">
              <a:rPr lang="nl-BE" smtClean="0"/>
              <a:t>5</a:t>
            </a:fld>
            <a:endParaRPr lang="nl-BE"/>
          </a:p>
        </p:txBody>
      </p:sp>
    </p:spTree>
    <p:extLst>
      <p:ext uri="{BB962C8B-B14F-4D97-AF65-F5344CB8AC3E}">
        <p14:creationId xmlns:p14="http://schemas.microsoft.com/office/powerpoint/2010/main" val="3979553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basketbalterrein is over het algemeen 28 meter lang en 15 meter breed.</a:t>
            </a:r>
          </a:p>
          <a:p>
            <a:endParaRPr lang="nl-NL" dirty="0"/>
          </a:p>
          <a:p>
            <a:r>
              <a:rPr lang="nl-NL" dirty="0"/>
              <a:t>De allerjongste basketters spelen niet op het groot terrein maar hier wordt het veld opgesplitst in 2 velden.</a:t>
            </a:r>
          </a:p>
        </p:txBody>
      </p:sp>
      <p:sp>
        <p:nvSpPr>
          <p:cNvPr id="4" name="Tijdelijke aanduiding voor dianummer 3"/>
          <p:cNvSpPr>
            <a:spLocks noGrp="1"/>
          </p:cNvSpPr>
          <p:nvPr>
            <p:ph type="sldNum" sz="quarter" idx="5"/>
          </p:nvPr>
        </p:nvSpPr>
        <p:spPr/>
        <p:txBody>
          <a:bodyPr/>
          <a:lstStyle/>
          <a:p>
            <a:fld id="{85124D3D-F4E4-41CE-A739-BDC283515FDC}" type="slidenum">
              <a:rPr lang="nl-BE" smtClean="0"/>
              <a:t>6</a:t>
            </a:fld>
            <a:endParaRPr lang="nl-BE"/>
          </a:p>
        </p:txBody>
      </p:sp>
    </p:spTree>
    <p:extLst>
      <p:ext uri="{BB962C8B-B14F-4D97-AF65-F5344CB8AC3E}">
        <p14:creationId xmlns:p14="http://schemas.microsoft.com/office/powerpoint/2010/main" val="2854567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latin typeface="Rubrik" panose="02000503000000020004" pitchFamily="2" charset="77"/>
              </a:rPr>
              <a:t>De bal:</a:t>
            </a:r>
          </a:p>
          <a:p>
            <a:endParaRPr lang="nl-NL" dirty="0">
              <a:latin typeface="Rubrik" panose="02000503000000020004" pitchFamily="2" charset="77"/>
            </a:endParaRPr>
          </a:p>
          <a:p>
            <a:r>
              <a:rPr lang="nl-NL" dirty="0">
                <a:latin typeface="Rubrik" panose="02000503000000020004" pitchFamily="2" charset="77"/>
              </a:rPr>
              <a:t>Een basketbal is van kunststof of van leer. (weetje)</a:t>
            </a:r>
          </a:p>
          <a:p>
            <a:endParaRPr lang="nl-NL" dirty="0">
              <a:latin typeface="Rubrik" panose="02000503000000020004" pitchFamily="2" charset="77"/>
            </a:endParaRPr>
          </a:p>
          <a:p>
            <a:r>
              <a:rPr lang="nl-NL" dirty="0">
                <a:latin typeface="Rubrik" panose="02000503000000020004" pitchFamily="2" charset="77"/>
              </a:rPr>
              <a:t>Er zijn 4 maten:</a:t>
            </a:r>
          </a:p>
          <a:p>
            <a:pPr marL="0" indent="0">
              <a:lnSpc>
                <a:spcPct val="100000"/>
              </a:lnSpc>
              <a:buNone/>
            </a:pPr>
            <a:r>
              <a:rPr lang="nl-NL" sz="1200" dirty="0">
                <a:latin typeface="Rubrik" panose="02000503000000020004" pitchFamily="2" charset="77"/>
              </a:rPr>
              <a:t>Maat 4: wordt gebruikt door U8                                                              </a:t>
            </a:r>
          </a:p>
          <a:p>
            <a:pPr marL="0" indent="0">
              <a:lnSpc>
                <a:spcPct val="100000"/>
              </a:lnSpc>
              <a:buNone/>
            </a:pPr>
            <a:r>
              <a:rPr lang="nl-NL" sz="1200" dirty="0">
                <a:latin typeface="Rubrik" panose="02000503000000020004" pitchFamily="2" charset="77"/>
              </a:rPr>
              <a:t>Maat 5: wordt gebruikt door U10, U12 en U14</a:t>
            </a:r>
            <a:br>
              <a:rPr lang="nl-NL" sz="1200" dirty="0">
                <a:latin typeface="Rubrik" panose="02000503000000020004" pitchFamily="2" charset="77"/>
              </a:rPr>
            </a:br>
            <a:r>
              <a:rPr lang="nl-NL" sz="1200" dirty="0">
                <a:latin typeface="Rubrik" panose="02000503000000020004" pitchFamily="2" charset="77"/>
              </a:rPr>
              <a:t>Maat 6: wordt gebruikt vanaf U16 meisjes</a:t>
            </a:r>
            <a:br>
              <a:rPr lang="nl-NL" sz="1200" dirty="0">
                <a:latin typeface="Rubrik" panose="02000503000000020004" pitchFamily="2" charset="77"/>
              </a:rPr>
            </a:br>
            <a:r>
              <a:rPr lang="nl-NL" sz="1200" dirty="0">
                <a:latin typeface="Rubrik" panose="02000503000000020004" pitchFamily="2" charset="77"/>
              </a:rPr>
              <a:t>Maat 7: (grootste maat): wordt gebruikt door jongens vanaf U16 </a:t>
            </a:r>
          </a:p>
          <a:p>
            <a:pPr marL="0" indent="0">
              <a:buNone/>
            </a:pPr>
            <a:endParaRPr lang="nl-NL" sz="1200" dirty="0">
              <a:latin typeface="Rubrik" panose="02000503000000020004" pitchFamily="2" charset="77"/>
            </a:endParaRPr>
          </a:p>
          <a:p>
            <a:pPr marL="0" indent="0">
              <a:buNone/>
            </a:pPr>
            <a:r>
              <a:rPr lang="nl-NL" sz="1200" dirty="0">
                <a:latin typeface="Rubrik" panose="02000503000000020004" pitchFamily="2" charset="77"/>
              </a:rPr>
              <a:t>Vrouwen spelen dus met een kleinere en lichtere bal dan mannen. </a:t>
            </a: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85124D3D-F4E4-41CE-A739-BDC283515FDC}" type="slidenum">
              <a:rPr lang="nl-BE" smtClean="0"/>
              <a:t>7</a:t>
            </a:fld>
            <a:endParaRPr lang="nl-BE"/>
          </a:p>
        </p:txBody>
      </p:sp>
    </p:spTree>
    <p:extLst>
      <p:ext uri="{BB962C8B-B14F-4D97-AF65-F5344CB8AC3E}">
        <p14:creationId xmlns:p14="http://schemas.microsoft.com/office/powerpoint/2010/main" val="3300894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ring:</a:t>
            </a:r>
          </a:p>
          <a:p>
            <a:endParaRPr lang="nl-NL" dirty="0"/>
          </a:p>
          <a:p>
            <a:r>
              <a:rPr lang="nl-NL" dirty="0"/>
              <a:t>De basketbal ring wordt voor de spelers onder de 12 jaar op een hoogte van 2m60 geplaatst.</a:t>
            </a:r>
          </a:p>
          <a:p>
            <a:endParaRPr lang="nl-NL" dirty="0"/>
          </a:p>
          <a:p>
            <a:r>
              <a:rPr lang="nl-NL" dirty="0"/>
              <a:t>Boven de 12 jaar wordt er door iedereen op een ring gespeeld die 3m05 hoog is.</a:t>
            </a:r>
          </a:p>
        </p:txBody>
      </p:sp>
      <p:sp>
        <p:nvSpPr>
          <p:cNvPr id="4" name="Tijdelijke aanduiding voor dianummer 3"/>
          <p:cNvSpPr>
            <a:spLocks noGrp="1"/>
          </p:cNvSpPr>
          <p:nvPr>
            <p:ph type="sldNum" sz="quarter" idx="5"/>
          </p:nvPr>
        </p:nvSpPr>
        <p:spPr/>
        <p:txBody>
          <a:bodyPr/>
          <a:lstStyle/>
          <a:p>
            <a:fld id="{85124D3D-F4E4-41CE-A739-BDC283515FDC}" type="slidenum">
              <a:rPr lang="nl-BE" smtClean="0"/>
              <a:t>8</a:t>
            </a:fld>
            <a:endParaRPr lang="nl-BE"/>
          </a:p>
        </p:txBody>
      </p:sp>
    </p:spTree>
    <p:extLst>
      <p:ext uri="{BB962C8B-B14F-4D97-AF65-F5344CB8AC3E}">
        <p14:creationId xmlns:p14="http://schemas.microsoft.com/office/powerpoint/2010/main" val="1047960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latin typeface="Rubrik" panose="02000503000000020004" pitchFamily="2" charset="77"/>
              </a:rPr>
              <a:t>De spelregels zijn verschillende naargelang de leeftijdscategorie waarin je basketbal speelt. </a:t>
            </a:r>
          </a:p>
          <a:p>
            <a:r>
              <a:rPr lang="nl-NL" b="0" i="0" dirty="0">
                <a:latin typeface="Rubrik" panose="02000503000000020004" pitchFamily="2" charset="77"/>
              </a:rPr>
              <a:t>Ik zal een overzicht geven van de spelregels in de eindvorm. Straks vertel ik jullie meer over de aanpassingen van de regels bij de lagere leeftijdscategorieën. </a:t>
            </a:r>
          </a:p>
          <a:p>
            <a:r>
              <a:rPr lang="nl-NL" b="0" i="0" dirty="0">
                <a:latin typeface="Rubrik" panose="02000503000000020004" pitchFamily="2" charset="77"/>
              </a:rPr>
              <a:t>Een wedstrijd duurt in totaal 40 minuten. De wedstrijd is opgedeeld in 4 x 10 minuten. Zo’n periode van tien minuten noemen we een </a:t>
            </a:r>
            <a:r>
              <a:rPr lang="nl-NL" b="0" i="0" dirty="0" err="1">
                <a:latin typeface="Rubrik" panose="02000503000000020004" pitchFamily="2" charset="77"/>
              </a:rPr>
              <a:t>quarter</a:t>
            </a:r>
            <a:r>
              <a:rPr lang="nl-NL" b="0" i="0" dirty="0">
                <a:latin typeface="Rubrik" panose="02000503000000020004" pitchFamily="2" charset="77"/>
              </a:rPr>
              <a:t> (weetje: in de NBA wordt er 4 x 12 minuten gespeeld). </a:t>
            </a:r>
          </a:p>
          <a:p>
            <a:r>
              <a:rPr lang="nl-NL" b="0" i="0" dirty="0">
                <a:latin typeface="Rubrik" panose="02000503000000020004" pitchFamily="2" charset="77"/>
              </a:rPr>
              <a:t>Basketbal heeft, in tegenstelling tot andere sporten zoals voetbal, een stop-klok. Dit wil zeggen dat de tijd stil staat als er niet gebasket wordt. Dit is zo wanneer er ingegeven wordt of wanneer er een fout gefloten wordt. Straks vertel ik hier meer over. </a:t>
            </a:r>
          </a:p>
          <a:p>
            <a:r>
              <a:rPr lang="nl-NL" b="0" i="0" dirty="0">
                <a:latin typeface="Rubrik" panose="02000503000000020004" pitchFamily="2" charset="77"/>
              </a:rPr>
              <a:t>Als je scoort in de tegenstander zijn doel, dan krijg je 2 punten. Tenzij je scoort vanachter de </a:t>
            </a:r>
            <a:r>
              <a:rPr lang="nl-NL" b="0" i="0" dirty="0" err="1">
                <a:latin typeface="Rubrik" panose="02000503000000020004" pitchFamily="2" charset="77"/>
              </a:rPr>
              <a:t>driepuntslijn</a:t>
            </a:r>
            <a:r>
              <a:rPr lang="nl-NL" b="0" i="0" dirty="0">
                <a:latin typeface="Rubrik" panose="02000503000000020004" pitchFamily="2" charset="77"/>
              </a:rPr>
              <a:t>, dan krijg je 3 punten. </a:t>
            </a:r>
          </a:p>
        </p:txBody>
      </p:sp>
      <p:sp>
        <p:nvSpPr>
          <p:cNvPr id="4" name="Tijdelijke aanduiding voor dianummer 3"/>
          <p:cNvSpPr>
            <a:spLocks noGrp="1"/>
          </p:cNvSpPr>
          <p:nvPr>
            <p:ph type="sldNum" sz="quarter" idx="5"/>
          </p:nvPr>
        </p:nvSpPr>
        <p:spPr/>
        <p:txBody>
          <a:bodyPr/>
          <a:lstStyle/>
          <a:p>
            <a:fld id="{85124D3D-F4E4-41CE-A739-BDC283515FDC}" type="slidenum">
              <a:rPr lang="nl-BE" smtClean="0"/>
              <a:t>9</a:t>
            </a:fld>
            <a:endParaRPr lang="nl-BE"/>
          </a:p>
        </p:txBody>
      </p:sp>
    </p:spTree>
    <p:extLst>
      <p:ext uri="{BB962C8B-B14F-4D97-AF65-F5344CB8AC3E}">
        <p14:creationId xmlns:p14="http://schemas.microsoft.com/office/powerpoint/2010/main" val="1346960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latin typeface="Rubrik" panose="02000503000000020004" pitchFamily="2" charset="77"/>
              </a:rPr>
              <a:t>Een basketbalwedstrijd wordt geleid door 2 scheidsrechters en 3 tafelofficials (weetje: vanaf nationale reeksen zijn er 3 scheidsrechters). </a:t>
            </a:r>
          </a:p>
          <a:p>
            <a:r>
              <a:rPr lang="nl-NL" b="0" i="0" dirty="0">
                <a:latin typeface="Rubrik" panose="02000503000000020004" pitchFamily="2" charset="77"/>
              </a:rPr>
              <a:t>De tafelofficials houden de tijd, de score en de fouten bij. </a:t>
            </a:r>
          </a:p>
          <a:p>
            <a:r>
              <a:rPr lang="nl-NL" b="0" i="0" dirty="0">
                <a:latin typeface="Rubrik" panose="02000503000000020004" pitchFamily="2" charset="77"/>
              </a:rPr>
              <a:t>Een scheidsrechter zal beoordelen of het spel volgens de regels gespeeld wordt. De scheidsrechter bepaalt of de bal nog in het speelveld gespeeld wordt en kan verschillende soorten fouten fluiten zoals een loopfout, een aanvallende fout, een verdedigende fout, enz. </a:t>
            </a:r>
          </a:p>
          <a:p>
            <a:r>
              <a:rPr lang="nl-NL" b="0" i="0" dirty="0">
                <a:latin typeface="Rubrik" panose="02000503000000020004" pitchFamily="2" charset="77"/>
              </a:rPr>
              <a:t>Wanneer er een fout gefloten wordt, dan mag de tegenpartij de bal telkens ingeven, tenzij er een verdedigende fout gemaakt wordt op een doelpoging. Dan krijgt de tegenstander 2 </a:t>
            </a:r>
            <a:r>
              <a:rPr lang="nl-NL" b="0" i="0" dirty="0" err="1">
                <a:latin typeface="Rubrik" panose="02000503000000020004" pitchFamily="2" charset="77"/>
              </a:rPr>
              <a:t>vrijworpen</a:t>
            </a:r>
            <a:r>
              <a:rPr lang="nl-NL" b="0" i="0" dirty="0">
                <a:latin typeface="Rubrik" panose="02000503000000020004" pitchFamily="2" charset="77"/>
              </a:rPr>
              <a:t>. Als de doelpoging binnen zit, dan krijgt de tegenstand slechts 1 </a:t>
            </a:r>
            <a:r>
              <a:rPr lang="nl-NL" b="0" i="0" dirty="0" err="1">
                <a:latin typeface="Rubrik" panose="02000503000000020004" pitchFamily="2" charset="77"/>
              </a:rPr>
              <a:t>vrijworp</a:t>
            </a:r>
            <a:r>
              <a:rPr lang="nl-NL" b="0" i="0" dirty="0">
                <a:latin typeface="Rubrik" panose="02000503000000020004" pitchFamily="2" charset="77"/>
              </a:rPr>
              <a:t>. </a:t>
            </a:r>
          </a:p>
          <a:p>
            <a:r>
              <a:rPr lang="nl-NL" b="0" i="0" dirty="0">
                <a:latin typeface="Rubrik" panose="02000503000000020004" pitchFamily="2" charset="77"/>
              </a:rPr>
              <a:t>Een </a:t>
            </a:r>
            <a:r>
              <a:rPr lang="nl-NL" b="0" i="0" dirty="0" err="1">
                <a:latin typeface="Rubrik" panose="02000503000000020004" pitchFamily="2" charset="77"/>
              </a:rPr>
              <a:t>vrijworp</a:t>
            </a:r>
            <a:r>
              <a:rPr lang="nl-NL" b="0" i="0" dirty="0">
                <a:latin typeface="Rubrik" panose="02000503000000020004" pitchFamily="2" charset="77"/>
              </a:rPr>
              <a:t> is een vrij shot vanachter de </a:t>
            </a:r>
            <a:r>
              <a:rPr lang="nl-NL" b="0" i="0" dirty="0" err="1">
                <a:latin typeface="Rubrik" panose="02000503000000020004" pitchFamily="2" charset="77"/>
              </a:rPr>
              <a:t>vrijworplijn</a:t>
            </a:r>
            <a:r>
              <a:rPr lang="nl-NL" b="0" i="0" dirty="0">
                <a:latin typeface="Rubrik" panose="02000503000000020004" pitchFamily="2" charset="77"/>
              </a:rPr>
              <a:t> en telt voor 1 punt. </a:t>
            </a:r>
          </a:p>
          <a:p>
            <a:r>
              <a:rPr lang="nl-NL" b="0" i="0" dirty="0">
                <a:latin typeface="Rubrik" panose="02000503000000020004" pitchFamily="2" charset="77"/>
              </a:rPr>
              <a:t>Een speler mag maximum 5 persoonlijke fouten hebben. Bij 5 persoonlijke fouten, mag hij of zij niet meer deelnemen aan de wedstrijd. De persoonlijke fouten zijn zowel aanvallende als verdedigende fouten. </a:t>
            </a:r>
          </a:p>
          <a:p>
            <a:endParaRPr lang="nl-NL" b="0" i="0" dirty="0">
              <a:latin typeface="Rubrik" panose="02000503000000020004" pitchFamily="2" charset="77"/>
            </a:endParaRPr>
          </a:p>
        </p:txBody>
      </p:sp>
      <p:sp>
        <p:nvSpPr>
          <p:cNvPr id="4" name="Tijdelijke aanduiding voor dianummer 3"/>
          <p:cNvSpPr>
            <a:spLocks noGrp="1"/>
          </p:cNvSpPr>
          <p:nvPr>
            <p:ph type="sldNum" sz="quarter" idx="5"/>
          </p:nvPr>
        </p:nvSpPr>
        <p:spPr/>
        <p:txBody>
          <a:bodyPr/>
          <a:lstStyle/>
          <a:p>
            <a:fld id="{85124D3D-F4E4-41CE-A739-BDC283515FDC}" type="slidenum">
              <a:rPr lang="nl-BE" smtClean="0"/>
              <a:t>10</a:t>
            </a:fld>
            <a:endParaRPr lang="nl-BE"/>
          </a:p>
        </p:txBody>
      </p:sp>
    </p:spTree>
    <p:extLst>
      <p:ext uri="{BB962C8B-B14F-4D97-AF65-F5344CB8AC3E}">
        <p14:creationId xmlns:p14="http://schemas.microsoft.com/office/powerpoint/2010/main" val="1184994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45F2F9-6DEB-4F5A-931F-32F622ACF8BD}"/>
              </a:ext>
            </a:extLst>
          </p:cNvPr>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nl-BE"/>
          </a:p>
        </p:txBody>
      </p:sp>
      <p:sp>
        <p:nvSpPr>
          <p:cNvPr id="3" name="Ondertitel 2">
            <a:extLst>
              <a:ext uri="{FF2B5EF4-FFF2-40B4-BE49-F238E27FC236}">
                <a16:creationId xmlns:a16="http://schemas.microsoft.com/office/drawing/2014/main" id="{AFD6D5A2-A8E7-4198-968C-20FC5A7A68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sp>
        <p:nvSpPr>
          <p:cNvPr id="4" name="Tijdelijke aanduiding voor datum 3">
            <a:extLst>
              <a:ext uri="{FF2B5EF4-FFF2-40B4-BE49-F238E27FC236}">
                <a16:creationId xmlns:a16="http://schemas.microsoft.com/office/drawing/2014/main" id="{A3710E08-32F6-4FA9-B144-0B766EADA84E}"/>
              </a:ext>
            </a:extLst>
          </p:cNvPr>
          <p:cNvSpPr>
            <a:spLocks noGrp="1"/>
          </p:cNvSpPr>
          <p:nvPr>
            <p:ph type="dt" sz="half" idx="10"/>
          </p:nvPr>
        </p:nvSpPr>
        <p:spPr/>
        <p:txBody>
          <a:bodyPr/>
          <a:lstStyle/>
          <a:p>
            <a:fld id="{315D9B3F-FE0F-4797-9ADB-9D6EFBE84BC5}" type="datetimeFigureOut">
              <a:rPr lang="nl-BE" smtClean="0"/>
              <a:t>4/07/2022</a:t>
            </a:fld>
            <a:endParaRPr lang="nl-BE"/>
          </a:p>
        </p:txBody>
      </p:sp>
      <p:sp>
        <p:nvSpPr>
          <p:cNvPr id="5" name="Tijdelijke aanduiding voor voettekst 4">
            <a:extLst>
              <a:ext uri="{FF2B5EF4-FFF2-40B4-BE49-F238E27FC236}">
                <a16:creationId xmlns:a16="http://schemas.microsoft.com/office/drawing/2014/main" id="{C7E0B641-AF1E-4DAF-97FF-2D18F2633BEE}"/>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1C9835CB-1733-49AD-80D0-CA6088EE0DDA}"/>
              </a:ext>
            </a:extLst>
          </p:cNvPr>
          <p:cNvSpPr>
            <a:spLocks noGrp="1"/>
          </p:cNvSpPr>
          <p:nvPr>
            <p:ph type="sldNum" sz="quarter" idx="12"/>
          </p:nvPr>
        </p:nvSpPr>
        <p:spPr/>
        <p:txBody>
          <a:bodyPr/>
          <a:lstStyle/>
          <a:p>
            <a:fld id="{8B1F51F8-ECC1-44EE-BAC5-6C9FB2AACE1E}" type="slidenum">
              <a:rPr lang="nl-BE" smtClean="0"/>
              <a:t>‹nr.›</a:t>
            </a:fld>
            <a:endParaRPr lang="nl-BE"/>
          </a:p>
        </p:txBody>
      </p:sp>
    </p:spTree>
    <p:extLst>
      <p:ext uri="{BB962C8B-B14F-4D97-AF65-F5344CB8AC3E}">
        <p14:creationId xmlns:p14="http://schemas.microsoft.com/office/powerpoint/2010/main" val="2044713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D48F05-87ED-41F5-BE9D-7B839AD80572}"/>
              </a:ext>
            </a:extLst>
          </p:cNvPr>
          <p:cNvSpPr>
            <a:spLocks noGrp="1"/>
          </p:cNvSpPr>
          <p:nvPr>
            <p:ph type="title"/>
          </p:nvPr>
        </p:nvSpPr>
        <p:spPr/>
        <p:txBody>
          <a:bodyPr/>
          <a:lstStyle/>
          <a:p>
            <a:r>
              <a:rPr lang="nl-NL"/>
              <a:t>Klik om de stijl te bewerken</a:t>
            </a:r>
            <a:endParaRPr lang="nl-BE"/>
          </a:p>
        </p:txBody>
      </p:sp>
      <p:sp>
        <p:nvSpPr>
          <p:cNvPr id="3" name="Tijdelijke aanduiding voor verticale tekst 2">
            <a:extLst>
              <a:ext uri="{FF2B5EF4-FFF2-40B4-BE49-F238E27FC236}">
                <a16:creationId xmlns:a16="http://schemas.microsoft.com/office/drawing/2014/main" id="{4FD0C94B-CBB9-41C0-A68E-2FBA22210804}"/>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0BD0EEC0-28C1-412A-93A3-254D31D2FB4A}"/>
              </a:ext>
            </a:extLst>
          </p:cNvPr>
          <p:cNvSpPr>
            <a:spLocks noGrp="1"/>
          </p:cNvSpPr>
          <p:nvPr>
            <p:ph type="dt" sz="half" idx="10"/>
          </p:nvPr>
        </p:nvSpPr>
        <p:spPr/>
        <p:txBody>
          <a:bodyPr/>
          <a:lstStyle/>
          <a:p>
            <a:fld id="{315D9B3F-FE0F-4797-9ADB-9D6EFBE84BC5}" type="datetimeFigureOut">
              <a:rPr lang="nl-BE" smtClean="0"/>
              <a:t>4/07/2022</a:t>
            </a:fld>
            <a:endParaRPr lang="nl-BE"/>
          </a:p>
        </p:txBody>
      </p:sp>
      <p:sp>
        <p:nvSpPr>
          <p:cNvPr id="5" name="Tijdelijke aanduiding voor voettekst 4">
            <a:extLst>
              <a:ext uri="{FF2B5EF4-FFF2-40B4-BE49-F238E27FC236}">
                <a16:creationId xmlns:a16="http://schemas.microsoft.com/office/drawing/2014/main" id="{4561CC6D-F5C0-40C1-BEDF-F4484A04F036}"/>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B188DE4F-86D2-40AD-9172-1943280FC0D9}"/>
              </a:ext>
            </a:extLst>
          </p:cNvPr>
          <p:cNvSpPr>
            <a:spLocks noGrp="1"/>
          </p:cNvSpPr>
          <p:nvPr>
            <p:ph type="sldNum" sz="quarter" idx="12"/>
          </p:nvPr>
        </p:nvSpPr>
        <p:spPr/>
        <p:txBody>
          <a:bodyPr/>
          <a:lstStyle/>
          <a:p>
            <a:fld id="{8B1F51F8-ECC1-44EE-BAC5-6C9FB2AACE1E}" type="slidenum">
              <a:rPr lang="nl-BE" smtClean="0"/>
              <a:t>‹nr.›</a:t>
            </a:fld>
            <a:endParaRPr lang="nl-BE"/>
          </a:p>
        </p:txBody>
      </p:sp>
    </p:spTree>
    <p:extLst>
      <p:ext uri="{BB962C8B-B14F-4D97-AF65-F5344CB8AC3E}">
        <p14:creationId xmlns:p14="http://schemas.microsoft.com/office/powerpoint/2010/main" val="334038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02E9B92-9C75-402F-81E7-E7787483F522}"/>
              </a:ext>
            </a:extLst>
          </p:cNvPr>
          <p:cNvSpPr>
            <a:spLocks noGrp="1"/>
          </p:cNvSpPr>
          <p:nvPr>
            <p:ph type="title" orient="vert"/>
          </p:nvPr>
        </p:nvSpPr>
        <p:spPr>
          <a:xfrm>
            <a:off x="8724900" y="365125"/>
            <a:ext cx="2628900" cy="5811838"/>
          </a:xfrm>
        </p:spPr>
        <p:txBody>
          <a:bodyPr vert="eaVert"/>
          <a:lstStyle/>
          <a:p>
            <a:r>
              <a:rPr lang="nl-NL"/>
              <a:t>Klik om de stijl te bewerken</a:t>
            </a:r>
            <a:endParaRPr lang="nl-BE"/>
          </a:p>
        </p:txBody>
      </p:sp>
      <p:sp>
        <p:nvSpPr>
          <p:cNvPr id="3" name="Tijdelijke aanduiding voor verticale tekst 2">
            <a:extLst>
              <a:ext uri="{FF2B5EF4-FFF2-40B4-BE49-F238E27FC236}">
                <a16:creationId xmlns:a16="http://schemas.microsoft.com/office/drawing/2014/main" id="{1A3A76B0-FE61-40BC-80B8-656CE9059E7D}"/>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5171A90D-BE1B-49D4-AEEB-C2241CFFBBBE}"/>
              </a:ext>
            </a:extLst>
          </p:cNvPr>
          <p:cNvSpPr>
            <a:spLocks noGrp="1"/>
          </p:cNvSpPr>
          <p:nvPr>
            <p:ph type="dt" sz="half" idx="10"/>
          </p:nvPr>
        </p:nvSpPr>
        <p:spPr/>
        <p:txBody>
          <a:bodyPr/>
          <a:lstStyle/>
          <a:p>
            <a:fld id="{315D9B3F-FE0F-4797-9ADB-9D6EFBE84BC5}" type="datetimeFigureOut">
              <a:rPr lang="nl-BE" smtClean="0"/>
              <a:t>4/07/2022</a:t>
            </a:fld>
            <a:endParaRPr lang="nl-BE"/>
          </a:p>
        </p:txBody>
      </p:sp>
      <p:sp>
        <p:nvSpPr>
          <p:cNvPr id="5" name="Tijdelijke aanduiding voor voettekst 4">
            <a:extLst>
              <a:ext uri="{FF2B5EF4-FFF2-40B4-BE49-F238E27FC236}">
                <a16:creationId xmlns:a16="http://schemas.microsoft.com/office/drawing/2014/main" id="{AC796BDA-7C90-4D24-A67B-5DB9A2F3BC7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B7D0C1B6-211C-45DB-8C98-9850AED1CE99}"/>
              </a:ext>
            </a:extLst>
          </p:cNvPr>
          <p:cNvSpPr>
            <a:spLocks noGrp="1"/>
          </p:cNvSpPr>
          <p:nvPr>
            <p:ph type="sldNum" sz="quarter" idx="12"/>
          </p:nvPr>
        </p:nvSpPr>
        <p:spPr/>
        <p:txBody>
          <a:bodyPr/>
          <a:lstStyle/>
          <a:p>
            <a:fld id="{8B1F51F8-ECC1-44EE-BAC5-6C9FB2AACE1E}" type="slidenum">
              <a:rPr lang="nl-BE" smtClean="0"/>
              <a:t>‹nr.›</a:t>
            </a:fld>
            <a:endParaRPr lang="nl-BE"/>
          </a:p>
        </p:txBody>
      </p:sp>
    </p:spTree>
    <p:extLst>
      <p:ext uri="{BB962C8B-B14F-4D97-AF65-F5344CB8AC3E}">
        <p14:creationId xmlns:p14="http://schemas.microsoft.com/office/powerpoint/2010/main" val="1584547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AB4A2F-FE11-4563-B317-4BF480548086}"/>
              </a:ext>
            </a:extLst>
          </p:cNvPr>
          <p:cNvSpPr>
            <a:spLocks noGrp="1"/>
          </p:cNvSpPr>
          <p:nvPr>
            <p:ph type="title"/>
          </p:nvPr>
        </p:nvSpPr>
        <p:spPr/>
        <p:txBody>
          <a:bodyPr/>
          <a:lstStyle/>
          <a:p>
            <a:r>
              <a:rPr lang="nl-NL"/>
              <a:t>Klik om de stijl te bewerken</a:t>
            </a:r>
            <a:endParaRPr lang="nl-BE"/>
          </a:p>
        </p:txBody>
      </p:sp>
      <p:sp>
        <p:nvSpPr>
          <p:cNvPr id="3" name="Tijdelijke aanduiding voor inhoud 2">
            <a:extLst>
              <a:ext uri="{FF2B5EF4-FFF2-40B4-BE49-F238E27FC236}">
                <a16:creationId xmlns:a16="http://schemas.microsoft.com/office/drawing/2014/main" id="{7C9A5F3A-546F-4BE5-AC0C-CC0E59C9BE24}"/>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E624D3D7-340C-4834-BE96-FB1FA271BF58}"/>
              </a:ext>
            </a:extLst>
          </p:cNvPr>
          <p:cNvSpPr>
            <a:spLocks noGrp="1"/>
          </p:cNvSpPr>
          <p:nvPr>
            <p:ph type="dt" sz="half" idx="10"/>
          </p:nvPr>
        </p:nvSpPr>
        <p:spPr/>
        <p:txBody>
          <a:bodyPr/>
          <a:lstStyle/>
          <a:p>
            <a:fld id="{315D9B3F-FE0F-4797-9ADB-9D6EFBE84BC5}" type="datetimeFigureOut">
              <a:rPr lang="nl-BE" smtClean="0"/>
              <a:t>4/07/2022</a:t>
            </a:fld>
            <a:endParaRPr lang="nl-BE"/>
          </a:p>
        </p:txBody>
      </p:sp>
      <p:sp>
        <p:nvSpPr>
          <p:cNvPr id="5" name="Tijdelijke aanduiding voor voettekst 4">
            <a:extLst>
              <a:ext uri="{FF2B5EF4-FFF2-40B4-BE49-F238E27FC236}">
                <a16:creationId xmlns:a16="http://schemas.microsoft.com/office/drawing/2014/main" id="{DB57A346-22BB-450E-A5BE-1C8A5ECAAE4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B53CEEB-3379-44EC-8D92-20737C8EA3B9}"/>
              </a:ext>
            </a:extLst>
          </p:cNvPr>
          <p:cNvSpPr>
            <a:spLocks noGrp="1"/>
          </p:cNvSpPr>
          <p:nvPr>
            <p:ph type="sldNum" sz="quarter" idx="12"/>
          </p:nvPr>
        </p:nvSpPr>
        <p:spPr/>
        <p:txBody>
          <a:bodyPr/>
          <a:lstStyle/>
          <a:p>
            <a:fld id="{8B1F51F8-ECC1-44EE-BAC5-6C9FB2AACE1E}" type="slidenum">
              <a:rPr lang="nl-BE" smtClean="0"/>
              <a:t>‹nr.›</a:t>
            </a:fld>
            <a:endParaRPr lang="nl-BE"/>
          </a:p>
        </p:txBody>
      </p:sp>
    </p:spTree>
    <p:extLst>
      <p:ext uri="{BB962C8B-B14F-4D97-AF65-F5344CB8AC3E}">
        <p14:creationId xmlns:p14="http://schemas.microsoft.com/office/powerpoint/2010/main" val="526850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528A63-0BAB-4649-A4FC-A189596E54FD}"/>
              </a:ext>
            </a:extLst>
          </p:cNvPr>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nl-BE"/>
          </a:p>
        </p:txBody>
      </p:sp>
      <p:sp>
        <p:nvSpPr>
          <p:cNvPr id="3" name="Tijdelijke aanduiding voor tekst 2">
            <a:extLst>
              <a:ext uri="{FF2B5EF4-FFF2-40B4-BE49-F238E27FC236}">
                <a16:creationId xmlns:a16="http://schemas.microsoft.com/office/drawing/2014/main" id="{589209C1-7908-42E8-B8DD-FB05FBC93A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BEF71550-FF34-4503-8F2B-ECB00898AF15}"/>
              </a:ext>
            </a:extLst>
          </p:cNvPr>
          <p:cNvSpPr>
            <a:spLocks noGrp="1"/>
          </p:cNvSpPr>
          <p:nvPr>
            <p:ph type="dt" sz="half" idx="10"/>
          </p:nvPr>
        </p:nvSpPr>
        <p:spPr/>
        <p:txBody>
          <a:bodyPr/>
          <a:lstStyle/>
          <a:p>
            <a:fld id="{315D9B3F-FE0F-4797-9ADB-9D6EFBE84BC5}" type="datetimeFigureOut">
              <a:rPr lang="nl-BE" smtClean="0"/>
              <a:t>4/07/2022</a:t>
            </a:fld>
            <a:endParaRPr lang="nl-BE"/>
          </a:p>
        </p:txBody>
      </p:sp>
      <p:sp>
        <p:nvSpPr>
          <p:cNvPr id="5" name="Tijdelijke aanduiding voor voettekst 4">
            <a:extLst>
              <a:ext uri="{FF2B5EF4-FFF2-40B4-BE49-F238E27FC236}">
                <a16:creationId xmlns:a16="http://schemas.microsoft.com/office/drawing/2014/main" id="{ED07EBFD-C0B8-495A-8E6A-58B6039BD4B8}"/>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544F2F56-B7F0-4B38-B20B-C3022C93ED6B}"/>
              </a:ext>
            </a:extLst>
          </p:cNvPr>
          <p:cNvSpPr>
            <a:spLocks noGrp="1"/>
          </p:cNvSpPr>
          <p:nvPr>
            <p:ph type="sldNum" sz="quarter" idx="12"/>
          </p:nvPr>
        </p:nvSpPr>
        <p:spPr/>
        <p:txBody>
          <a:bodyPr/>
          <a:lstStyle/>
          <a:p>
            <a:fld id="{8B1F51F8-ECC1-44EE-BAC5-6C9FB2AACE1E}" type="slidenum">
              <a:rPr lang="nl-BE" smtClean="0"/>
              <a:t>‹nr.›</a:t>
            </a:fld>
            <a:endParaRPr lang="nl-BE"/>
          </a:p>
        </p:txBody>
      </p:sp>
    </p:spTree>
    <p:extLst>
      <p:ext uri="{BB962C8B-B14F-4D97-AF65-F5344CB8AC3E}">
        <p14:creationId xmlns:p14="http://schemas.microsoft.com/office/powerpoint/2010/main" val="3203281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692017-C0E2-46F1-9465-449AAD97365A}"/>
              </a:ext>
            </a:extLst>
          </p:cNvPr>
          <p:cNvSpPr>
            <a:spLocks noGrp="1"/>
          </p:cNvSpPr>
          <p:nvPr>
            <p:ph type="title"/>
          </p:nvPr>
        </p:nvSpPr>
        <p:spPr/>
        <p:txBody>
          <a:bodyPr/>
          <a:lstStyle/>
          <a:p>
            <a:r>
              <a:rPr lang="nl-NL"/>
              <a:t>Klik om de stijl te bewerken</a:t>
            </a:r>
            <a:endParaRPr lang="nl-BE"/>
          </a:p>
        </p:txBody>
      </p:sp>
      <p:sp>
        <p:nvSpPr>
          <p:cNvPr id="3" name="Tijdelijke aanduiding voor inhoud 2">
            <a:extLst>
              <a:ext uri="{FF2B5EF4-FFF2-40B4-BE49-F238E27FC236}">
                <a16:creationId xmlns:a16="http://schemas.microsoft.com/office/drawing/2014/main" id="{F877C22C-D75E-428B-81ED-21DCE15F6940}"/>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337EE8A7-168C-45E4-9D48-6328086582DB}"/>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2AF3F79D-3612-4552-BBB4-52EA57F4ED40}"/>
              </a:ext>
            </a:extLst>
          </p:cNvPr>
          <p:cNvSpPr>
            <a:spLocks noGrp="1"/>
          </p:cNvSpPr>
          <p:nvPr>
            <p:ph type="dt" sz="half" idx="10"/>
          </p:nvPr>
        </p:nvSpPr>
        <p:spPr/>
        <p:txBody>
          <a:bodyPr/>
          <a:lstStyle/>
          <a:p>
            <a:fld id="{315D9B3F-FE0F-4797-9ADB-9D6EFBE84BC5}" type="datetimeFigureOut">
              <a:rPr lang="nl-BE" smtClean="0"/>
              <a:t>4/07/2022</a:t>
            </a:fld>
            <a:endParaRPr lang="nl-BE"/>
          </a:p>
        </p:txBody>
      </p:sp>
      <p:sp>
        <p:nvSpPr>
          <p:cNvPr id="6" name="Tijdelijke aanduiding voor voettekst 5">
            <a:extLst>
              <a:ext uri="{FF2B5EF4-FFF2-40B4-BE49-F238E27FC236}">
                <a16:creationId xmlns:a16="http://schemas.microsoft.com/office/drawing/2014/main" id="{3C9ECD09-BAF2-42E1-BBE6-83F7B29A5210}"/>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EA10AFF4-681E-405D-B7EB-5438A9315222}"/>
              </a:ext>
            </a:extLst>
          </p:cNvPr>
          <p:cNvSpPr>
            <a:spLocks noGrp="1"/>
          </p:cNvSpPr>
          <p:nvPr>
            <p:ph type="sldNum" sz="quarter" idx="12"/>
          </p:nvPr>
        </p:nvSpPr>
        <p:spPr/>
        <p:txBody>
          <a:bodyPr/>
          <a:lstStyle/>
          <a:p>
            <a:fld id="{8B1F51F8-ECC1-44EE-BAC5-6C9FB2AACE1E}" type="slidenum">
              <a:rPr lang="nl-BE" smtClean="0"/>
              <a:t>‹nr.›</a:t>
            </a:fld>
            <a:endParaRPr lang="nl-BE"/>
          </a:p>
        </p:txBody>
      </p:sp>
    </p:spTree>
    <p:extLst>
      <p:ext uri="{BB962C8B-B14F-4D97-AF65-F5344CB8AC3E}">
        <p14:creationId xmlns:p14="http://schemas.microsoft.com/office/powerpoint/2010/main" val="3033890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8937DD-C361-44BF-9299-CA70274D65A9}"/>
              </a:ext>
            </a:extLst>
          </p:cNvPr>
          <p:cNvSpPr>
            <a:spLocks noGrp="1"/>
          </p:cNvSpPr>
          <p:nvPr>
            <p:ph type="title"/>
          </p:nvPr>
        </p:nvSpPr>
        <p:spPr>
          <a:xfrm>
            <a:off x="839788" y="365125"/>
            <a:ext cx="10515600" cy="1325563"/>
          </a:xfrm>
        </p:spPr>
        <p:txBody>
          <a:bodyPr/>
          <a:lstStyle/>
          <a:p>
            <a:r>
              <a:rPr lang="nl-NL"/>
              <a:t>Klik om de stijl te bewerken</a:t>
            </a:r>
            <a:endParaRPr lang="nl-BE"/>
          </a:p>
        </p:txBody>
      </p:sp>
      <p:sp>
        <p:nvSpPr>
          <p:cNvPr id="3" name="Tijdelijke aanduiding voor tekst 2">
            <a:extLst>
              <a:ext uri="{FF2B5EF4-FFF2-40B4-BE49-F238E27FC236}">
                <a16:creationId xmlns:a16="http://schemas.microsoft.com/office/drawing/2014/main" id="{CB879240-342A-4984-A2BD-B954F335F9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C1BB58B8-FDE7-4ABA-BCE4-0638D815C7D7}"/>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7DEEC388-A900-46D4-B867-AEC32B48B7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4A4951E6-AF8B-4E0D-9BFF-31C4E9F29D9D}"/>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9A3F32DE-CA9E-4F08-B667-BC91E61A2235}"/>
              </a:ext>
            </a:extLst>
          </p:cNvPr>
          <p:cNvSpPr>
            <a:spLocks noGrp="1"/>
          </p:cNvSpPr>
          <p:nvPr>
            <p:ph type="dt" sz="half" idx="10"/>
          </p:nvPr>
        </p:nvSpPr>
        <p:spPr/>
        <p:txBody>
          <a:bodyPr/>
          <a:lstStyle/>
          <a:p>
            <a:fld id="{315D9B3F-FE0F-4797-9ADB-9D6EFBE84BC5}" type="datetimeFigureOut">
              <a:rPr lang="nl-BE" smtClean="0"/>
              <a:t>4/07/2022</a:t>
            </a:fld>
            <a:endParaRPr lang="nl-BE"/>
          </a:p>
        </p:txBody>
      </p:sp>
      <p:sp>
        <p:nvSpPr>
          <p:cNvPr id="8" name="Tijdelijke aanduiding voor voettekst 7">
            <a:extLst>
              <a:ext uri="{FF2B5EF4-FFF2-40B4-BE49-F238E27FC236}">
                <a16:creationId xmlns:a16="http://schemas.microsoft.com/office/drawing/2014/main" id="{74F0CB7F-D5F4-4D57-B868-65607BC8AEE6}"/>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F3916555-F2D0-410F-A07B-F23B0761D380}"/>
              </a:ext>
            </a:extLst>
          </p:cNvPr>
          <p:cNvSpPr>
            <a:spLocks noGrp="1"/>
          </p:cNvSpPr>
          <p:nvPr>
            <p:ph type="sldNum" sz="quarter" idx="12"/>
          </p:nvPr>
        </p:nvSpPr>
        <p:spPr/>
        <p:txBody>
          <a:bodyPr/>
          <a:lstStyle/>
          <a:p>
            <a:fld id="{8B1F51F8-ECC1-44EE-BAC5-6C9FB2AACE1E}" type="slidenum">
              <a:rPr lang="nl-BE" smtClean="0"/>
              <a:t>‹nr.›</a:t>
            </a:fld>
            <a:endParaRPr lang="nl-BE"/>
          </a:p>
        </p:txBody>
      </p:sp>
    </p:spTree>
    <p:extLst>
      <p:ext uri="{BB962C8B-B14F-4D97-AF65-F5344CB8AC3E}">
        <p14:creationId xmlns:p14="http://schemas.microsoft.com/office/powerpoint/2010/main" val="2171226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C054EB-F72D-4856-A142-635B6B176F90}"/>
              </a:ext>
            </a:extLst>
          </p:cNvPr>
          <p:cNvSpPr>
            <a:spLocks noGrp="1"/>
          </p:cNvSpPr>
          <p:nvPr>
            <p:ph type="title"/>
          </p:nvPr>
        </p:nvSpPr>
        <p:spPr/>
        <p:txBody>
          <a:bodyPr/>
          <a:lstStyle/>
          <a:p>
            <a:r>
              <a:rPr lang="nl-NL"/>
              <a:t>Klik om de stijl te bewerken</a:t>
            </a:r>
            <a:endParaRPr lang="nl-BE"/>
          </a:p>
        </p:txBody>
      </p:sp>
      <p:sp>
        <p:nvSpPr>
          <p:cNvPr id="3" name="Tijdelijke aanduiding voor datum 2">
            <a:extLst>
              <a:ext uri="{FF2B5EF4-FFF2-40B4-BE49-F238E27FC236}">
                <a16:creationId xmlns:a16="http://schemas.microsoft.com/office/drawing/2014/main" id="{6C738101-A94A-4E90-8705-75CCD8566F71}"/>
              </a:ext>
            </a:extLst>
          </p:cNvPr>
          <p:cNvSpPr>
            <a:spLocks noGrp="1"/>
          </p:cNvSpPr>
          <p:nvPr>
            <p:ph type="dt" sz="half" idx="10"/>
          </p:nvPr>
        </p:nvSpPr>
        <p:spPr/>
        <p:txBody>
          <a:bodyPr/>
          <a:lstStyle/>
          <a:p>
            <a:fld id="{315D9B3F-FE0F-4797-9ADB-9D6EFBE84BC5}" type="datetimeFigureOut">
              <a:rPr lang="nl-BE" smtClean="0"/>
              <a:t>4/07/2022</a:t>
            </a:fld>
            <a:endParaRPr lang="nl-BE"/>
          </a:p>
        </p:txBody>
      </p:sp>
      <p:sp>
        <p:nvSpPr>
          <p:cNvPr id="4" name="Tijdelijke aanduiding voor voettekst 3">
            <a:extLst>
              <a:ext uri="{FF2B5EF4-FFF2-40B4-BE49-F238E27FC236}">
                <a16:creationId xmlns:a16="http://schemas.microsoft.com/office/drawing/2014/main" id="{4237A5EE-0A27-46E0-A016-FE35E238FBB5}"/>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77767A6C-9DDF-482D-B318-5DFDFF5EFDFE}"/>
              </a:ext>
            </a:extLst>
          </p:cNvPr>
          <p:cNvSpPr>
            <a:spLocks noGrp="1"/>
          </p:cNvSpPr>
          <p:nvPr>
            <p:ph type="sldNum" sz="quarter" idx="12"/>
          </p:nvPr>
        </p:nvSpPr>
        <p:spPr/>
        <p:txBody>
          <a:bodyPr/>
          <a:lstStyle/>
          <a:p>
            <a:fld id="{8B1F51F8-ECC1-44EE-BAC5-6C9FB2AACE1E}" type="slidenum">
              <a:rPr lang="nl-BE" smtClean="0"/>
              <a:t>‹nr.›</a:t>
            </a:fld>
            <a:endParaRPr lang="nl-BE"/>
          </a:p>
        </p:txBody>
      </p:sp>
    </p:spTree>
    <p:extLst>
      <p:ext uri="{BB962C8B-B14F-4D97-AF65-F5344CB8AC3E}">
        <p14:creationId xmlns:p14="http://schemas.microsoft.com/office/powerpoint/2010/main" val="2660284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C98D6F9-0194-4F85-8E48-70ED25B5D204}"/>
              </a:ext>
            </a:extLst>
          </p:cNvPr>
          <p:cNvSpPr>
            <a:spLocks noGrp="1"/>
          </p:cNvSpPr>
          <p:nvPr>
            <p:ph type="dt" sz="half" idx="10"/>
          </p:nvPr>
        </p:nvSpPr>
        <p:spPr/>
        <p:txBody>
          <a:bodyPr/>
          <a:lstStyle/>
          <a:p>
            <a:fld id="{315D9B3F-FE0F-4797-9ADB-9D6EFBE84BC5}" type="datetimeFigureOut">
              <a:rPr lang="nl-BE" smtClean="0"/>
              <a:t>4/07/2022</a:t>
            </a:fld>
            <a:endParaRPr lang="nl-BE"/>
          </a:p>
        </p:txBody>
      </p:sp>
      <p:sp>
        <p:nvSpPr>
          <p:cNvPr id="3" name="Tijdelijke aanduiding voor voettekst 2">
            <a:extLst>
              <a:ext uri="{FF2B5EF4-FFF2-40B4-BE49-F238E27FC236}">
                <a16:creationId xmlns:a16="http://schemas.microsoft.com/office/drawing/2014/main" id="{CB369AC0-537E-407A-A151-C18A7024FAEB}"/>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752D72EB-29F6-4EAC-8BA7-36A306890CAA}"/>
              </a:ext>
            </a:extLst>
          </p:cNvPr>
          <p:cNvSpPr>
            <a:spLocks noGrp="1"/>
          </p:cNvSpPr>
          <p:nvPr>
            <p:ph type="sldNum" sz="quarter" idx="12"/>
          </p:nvPr>
        </p:nvSpPr>
        <p:spPr/>
        <p:txBody>
          <a:bodyPr/>
          <a:lstStyle/>
          <a:p>
            <a:fld id="{8B1F51F8-ECC1-44EE-BAC5-6C9FB2AACE1E}" type="slidenum">
              <a:rPr lang="nl-BE" smtClean="0"/>
              <a:t>‹nr.›</a:t>
            </a:fld>
            <a:endParaRPr lang="nl-BE"/>
          </a:p>
        </p:txBody>
      </p:sp>
    </p:spTree>
    <p:extLst>
      <p:ext uri="{BB962C8B-B14F-4D97-AF65-F5344CB8AC3E}">
        <p14:creationId xmlns:p14="http://schemas.microsoft.com/office/powerpoint/2010/main" val="3805089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3B97FB-0C51-4547-9A1D-4B7E68CAAEBE}"/>
              </a:ext>
            </a:extLst>
          </p:cNvPr>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inhoud 2">
            <a:extLst>
              <a:ext uri="{FF2B5EF4-FFF2-40B4-BE49-F238E27FC236}">
                <a16:creationId xmlns:a16="http://schemas.microsoft.com/office/drawing/2014/main" id="{029908FF-E1D8-40C6-AACE-AD2D1A88E2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79175A03-1B94-4593-BB04-3B6CA46BC9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84A33DC9-E9D3-4966-80B8-57D2D8093856}"/>
              </a:ext>
            </a:extLst>
          </p:cNvPr>
          <p:cNvSpPr>
            <a:spLocks noGrp="1"/>
          </p:cNvSpPr>
          <p:nvPr>
            <p:ph type="dt" sz="half" idx="10"/>
          </p:nvPr>
        </p:nvSpPr>
        <p:spPr/>
        <p:txBody>
          <a:bodyPr/>
          <a:lstStyle/>
          <a:p>
            <a:fld id="{315D9B3F-FE0F-4797-9ADB-9D6EFBE84BC5}" type="datetimeFigureOut">
              <a:rPr lang="nl-BE" smtClean="0"/>
              <a:t>4/07/2022</a:t>
            </a:fld>
            <a:endParaRPr lang="nl-BE"/>
          </a:p>
        </p:txBody>
      </p:sp>
      <p:sp>
        <p:nvSpPr>
          <p:cNvPr id="6" name="Tijdelijke aanduiding voor voettekst 5">
            <a:extLst>
              <a:ext uri="{FF2B5EF4-FFF2-40B4-BE49-F238E27FC236}">
                <a16:creationId xmlns:a16="http://schemas.microsoft.com/office/drawing/2014/main" id="{304AF159-915C-457B-A70F-585FB4094342}"/>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1B573A46-9D30-49BC-9681-6EA539B00B84}"/>
              </a:ext>
            </a:extLst>
          </p:cNvPr>
          <p:cNvSpPr>
            <a:spLocks noGrp="1"/>
          </p:cNvSpPr>
          <p:nvPr>
            <p:ph type="sldNum" sz="quarter" idx="12"/>
          </p:nvPr>
        </p:nvSpPr>
        <p:spPr/>
        <p:txBody>
          <a:bodyPr/>
          <a:lstStyle/>
          <a:p>
            <a:fld id="{8B1F51F8-ECC1-44EE-BAC5-6C9FB2AACE1E}" type="slidenum">
              <a:rPr lang="nl-BE" smtClean="0"/>
              <a:t>‹nr.›</a:t>
            </a:fld>
            <a:endParaRPr lang="nl-BE"/>
          </a:p>
        </p:txBody>
      </p:sp>
    </p:spTree>
    <p:extLst>
      <p:ext uri="{BB962C8B-B14F-4D97-AF65-F5344CB8AC3E}">
        <p14:creationId xmlns:p14="http://schemas.microsoft.com/office/powerpoint/2010/main" val="3254312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2E52FA-619B-44AC-BD01-9070CC85954D}"/>
              </a:ext>
            </a:extLst>
          </p:cNvPr>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afbeelding 2">
            <a:extLst>
              <a:ext uri="{FF2B5EF4-FFF2-40B4-BE49-F238E27FC236}">
                <a16:creationId xmlns:a16="http://schemas.microsoft.com/office/drawing/2014/main" id="{9E7C8B81-BC15-4425-8C7E-5B3EB30425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91AD7DA1-737B-415A-9857-36416F95BD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9071FF77-8EBF-4A2E-8B19-C650A2307743}"/>
              </a:ext>
            </a:extLst>
          </p:cNvPr>
          <p:cNvSpPr>
            <a:spLocks noGrp="1"/>
          </p:cNvSpPr>
          <p:nvPr>
            <p:ph type="dt" sz="half" idx="10"/>
          </p:nvPr>
        </p:nvSpPr>
        <p:spPr/>
        <p:txBody>
          <a:bodyPr/>
          <a:lstStyle/>
          <a:p>
            <a:fld id="{315D9B3F-FE0F-4797-9ADB-9D6EFBE84BC5}" type="datetimeFigureOut">
              <a:rPr lang="nl-BE" smtClean="0"/>
              <a:t>4/07/2022</a:t>
            </a:fld>
            <a:endParaRPr lang="nl-BE"/>
          </a:p>
        </p:txBody>
      </p:sp>
      <p:sp>
        <p:nvSpPr>
          <p:cNvPr id="6" name="Tijdelijke aanduiding voor voettekst 5">
            <a:extLst>
              <a:ext uri="{FF2B5EF4-FFF2-40B4-BE49-F238E27FC236}">
                <a16:creationId xmlns:a16="http://schemas.microsoft.com/office/drawing/2014/main" id="{C1D03FD4-FA38-4ECE-8F70-22DAD855C7A4}"/>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1A58B127-6603-40C4-9E36-78CE45951849}"/>
              </a:ext>
            </a:extLst>
          </p:cNvPr>
          <p:cNvSpPr>
            <a:spLocks noGrp="1"/>
          </p:cNvSpPr>
          <p:nvPr>
            <p:ph type="sldNum" sz="quarter" idx="12"/>
          </p:nvPr>
        </p:nvSpPr>
        <p:spPr/>
        <p:txBody>
          <a:bodyPr/>
          <a:lstStyle/>
          <a:p>
            <a:fld id="{8B1F51F8-ECC1-44EE-BAC5-6C9FB2AACE1E}" type="slidenum">
              <a:rPr lang="nl-BE" smtClean="0"/>
              <a:t>‹nr.›</a:t>
            </a:fld>
            <a:endParaRPr lang="nl-BE"/>
          </a:p>
        </p:txBody>
      </p:sp>
    </p:spTree>
    <p:extLst>
      <p:ext uri="{BB962C8B-B14F-4D97-AF65-F5344CB8AC3E}">
        <p14:creationId xmlns:p14="http://schemas.microsoft.com/office/powerpoint/2010/main" val="1560181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7FF39F5-453D-4832-B121-DA198D955A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a:extLst>
              <a:ext uri="{FF2B5EF4-FFF2-40B4-BE49-F238E27FC236}">
                <a16:creationId xmlns:a16="http://schemas.microsoft.com/office/drawing/2014/main" id="{05CF3D81-CE76-42AC-91BE-C32A25F7DC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B41CAD6C-9544-43E2-971C-C3C27A9524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5D9B3F-FE0F-4797-9ADB-9D6EFBE84BC5}" type="datetimeFigureOut">
              <a:rPr lang="nl-BE" smtClean="0"/>
              <a:t>4/07/2022</a:t>
            </a:fld>
            <a:endParaRPr lang="nl-BE"/>
          </a:p>
        </p:txBody>
      </p:sp>
      <p:sp>
        <p:nvSpPr>
          <p:cNvPr id="5" name="Tijdelijke aanduiding voor voettekst 4">
            <a:extLst>
              <a:ext uri="{FF2B5EF4-FFF2-40B4-BE49-F238E27FC236}">
                <a16:creationId xmlns:a16="http://schemas.microsoft.com/office/drawing/2014/main" id="{A653D1A4-A5BF-4986-AA51-C6C8D8AEC6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68A7510A-7E48-4CD1-9BC8-5DD6FD9F62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1F51F8-ECC1-44EE-BAC5-6C9FB2AACE1E}" type="slidenum">
              <a:rPr lang="nl-BE" smtClean="0"/>
              <a:t>‹nr.›</a:t>
            </a:fld>
            <a:endParaRPr lang="nl-BE"/>
          </a:p>
        </p:txBody>
      </p:sp>
    </p:spTree>
    <p:extLst>
      <p:ext uri="{BB962C8B-B14F-4D97-AF65-F5344CB8AC3E}">
        <p14:creationId xmlns:p14="http://schemas.microsoft.com/office/powerpoint/2010/main" val="1757517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2.pn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2.png"/><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12.png"/><Relationship Id="rId4" Type="http://schemas.openxmlformats.org/officeDocument/2006/relationships/image" Target="../media/image6.svg"/></Relationships>
</file>

<file path=ppt/slides/_rels/slide15.xml.rels><?xml version="1.0" encoding="UTF-8" standalone="yes"?>
<Relationships xmlns="http://schemas.openxmlformats.org/package/2006/relationships"><Relationship Id="rId8" Type="http://schemas.openxmlformats.org/officeDocument/2006/relationships/hyperlink" Target="https://www.basketballbelgium.be/nl/" TargetMode="External"/><Relationship Id="rId3" Type="http://schemas.openxmlformats.org/officeDocument/2006/relationships/image" Target="../media/image12.png"/><Relationship Id="rId7" Type="http://schemas.openxmlformats.org/officeDocument/2006/relationships/image" Target="../media/image8.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10" Type="http://schemas.openxmlformats.org/officeDocument/2006/relationships/image" Target="../media/image24.jpeg"/><Relationship Id="rId4" Type="http://schemas.openxmlformats.org/officeDocument/2006/relationships/image" Target="../media/image5.png"/><Relationship Id="rId9" Type="http://schemas.openxmlformats.org/officeDocument/2006/relationships/image" Target="../media/image23.jpe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 Id="rId9"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 Id="rId9"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6.png"/><Relationship Id="rId4" Type="http://schemas.openxmlformats.org/officeDocument/2006/relationships/image" Target="../media/image6.sv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hyperlink" Target="https://bnxtleague.com/n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2.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2.png"/><Relationship Id="rId7"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hyperlink" Target="https://www.basketbal.vlaanderen/basketbal-spelen" TargetMode="Externa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38.sv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4.jp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3.jp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5.png"/><Relationship Id="rId7" Type="http://schemas.openxmlformats.org/officeDocument/2006/relationships/hyperlink" Target="https://www.basketbal.vlaanderen/5x5"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 Id="rId9"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svg"/><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6.sv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24819D-9D4E-435C-B510-40F5BC639C1E}"/>
              </a:ext>
            </a:extLst>
          </p:cNvPr>
          <p:cNvSpPr>
            <a:spLocks noGrp="1"/>
          </p:cNvSpPr>
          <p:nvPr>
            <p:ph type="ctrTitle"/>
          </p:nvPr>
        </p:nvSpPr>
        <p:spPr/>
        <p:txBody>
          <a:bodyPr/>
          <a:lstStyle/>
          <a:p>
            <a:r>
              <a:rPr lang="nl-BE">
                <a:solidFill>
                  <a:schemeClr val="bg1"/>
                </a:solidFill>
                <a:latin typeface="Rubrik Bold" panose="02000503000000020004" pitchFamily="50" charset="0"/>
              </a:rPr>
              <a:t>Spreekbeurtpakket</a:t>
            </a:r>
          </a:p>
        </p:txBody>
      </p:sp>
      <p:sp>
        <p:nvSpPr>
          <p:cNvPr id="3" name="Ondertitel 2">
            <a:extLst>
              <a:ext uri="{FF2B5EF4-FFF2-40B4-BE49-F238E27FC236}">
                <a16:creationId xmlns:a16="http://schemas.microsoft.com/office/drawing/2014/main" id="{6348EEAE-11E7-4FE8-AC35-97BE6D8EB0B2}"/>
              </a:ext>
            </a:extLst>
          </p:cNvPr>
          <p:cNvSpPr>
            <a:spLocks noGrp="1"/>
          </p:cNvSpPr>
          <p:nvPr>
            <p:ph type="subTitle" idx="1"/>
          </p:nvPr>
        </p:nvSpPr>
        <p:spPr/>
        <p:txBody>
          <a:bodyPr/>
          <a:lstStyle/>
          <a:p>
            <a:r>
              <a:rPr lang="nl-BE">
                <a:solidFill>
                  <a:schemeClr val="bg1"/>
                </a:solidFill>
                <a:latin typeface="Rubrik Bold" panose="02000503000000020004" pitchFamily="50" charset="0"/>
              </a:rPr>
              <a:t>Basketbal</a:t>
            </a:r>
          </a:p>
        </p:txBody>
      </p:sp>
      <p:pic>
        <p:nvPicPr>
          <p:cNvPr id="7" name="Afbeelding 6">
            <a:extLst>
              <a:ext uri="{FF2B5EF4-FFF2-40B4-BE49-F238E27FC236}">
                <a16:creationId xmlns:a16="http://schemas.microsoft.com/office/drawing/2014/main" id="{9A24BE18-D106-4E8A-B411-FB61C8F8E0A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35649" y="5888481"/>
            <a:ext cx="2520701" cy="669037"/>
          </a:xfrm>
          <a:prstGeom prst="rect">
            <a:avLst/>
          </a:prstGeom>
        </p:spPr>
      </p:pic>
    </p:spTree>
    <p:extLst>
      <p:ext uri="{BB962C8B-B14F-4D97-AF65-F5344CB8AC3E}">
        <p14:creationId xmlns:p14="http://schemas.microsoft.com/office/powerpoint/2010/main" val="2076931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BB3B7B-9EE1-0548-A239-752729E43B17}"/>
              </a:ext>
            </a:extLst>
          </p:cNvPr>
          <p:cNvSpPr>
            <a:spLocks noGrp="1"/>
          </p:cNvSpPr>
          <p:nvPr>
            <p:ph type="title"/>
          </p:nvPr>
        </p:nvSpPr>
        <p:spPr/>
        <p:txBody>
          <a:bodyPr>
            <a:normAutofit/>
          </a:bodyPr>
          <a:lstStyle/>
          <a:p>
            <a:r>
              <a:rPr lang="nl-NL" sz="2400" b="1" dirty="0">
                <a:latin typeface="Rubrik Bold" panose="02000503000000020004" pitchFamily="2" charset="77"/>
              </a:rPr>
              <a:t>Spelregels</a:t>
            </a:r>
          </a:p>
        </p:txBody>
      </p:sp>
      <p:sp>
        <p:nvSpPr>
          <p:cNvPr id="3" name="Tijdelijke aanduiding voor inhoud 2">
            <a:extLst>
              <a:ext uri="{FF2B5EF4-FFF2-40B4-BE49-F238E27FC236}">
                <a16:creationId xmlns:a16="http://schemas.microsoft.com/office/drawing/2014/main" id="{BA2603DD-BE56-294C-BAE3-C9D0F08E24AB}"/>
              </a:ext>
            </a:extLst>
          </p:cNvPr>
          <p:cNvSpPr>
            <a:spLocks noGrp="1"/>
          </p:cNvSpPr>
          <p:nvPr>
            <p:ph idx="1"/>
          </p:nvPr>
        </p:nvSpPr>
        <p:spPr>
          <a:xfrm>
            <a:off x="838200" y="1825625"/>
            <a:ext cx="7537174" cy="4351338"/>
          </a:xfrm>
        </p:spPr>
        <p:txBody>
          <a:bodyPr/>
          <a:lstStyle/>
          <a:p>
            <a:pPr>
              <a:buBlip>
                <a:blip r:embed="rId3">
                  <a:extLst>
                    <a:ext uri="{96DAC541-7B7A-43D3-8B79-37D633B846F1}">
                      <asvg:svgBlip xmlns:asvg="http://schemas.microsoft.com/office/drawing/2016/SVG/main" r:embed="rId4"/>
                    </a:ext>
                  </a:extLst>
                </a:blip>
              </a:buBlip>
            </a:pPr>
            <a:r>
              <a:rPr lang="nl-NL" dirty="0">
                <a:latin typeface="Rubrik" panose="02000503000000020004" pitchFamily="2" charset="77"/>
              </a:rPr>
              <a:t>Scheidsrechter &amp; tafelofficial</a:t>
            </a:r>
          </a:p>
          <a:p>
            <a:pPr>
              <a:buBlip>
                <a:blip r:embed="rId3">
                  <a:extLst>
                    <a:ext uri="{96DAC541-7B7A-43D3-8B79-37D633B846F1}">
                      <asvg:svgBlip xmlns:asvg="http://schemas.microsoft.com/office/drawing/2016/SVG/main" r:embed="rId4"/>
                    </a:ext>
                  </a:extLst>
                </a:blip>
              </a:buBlip>
            </a:pPr>
            <a:r>
              <a:rPr lang="nl-NL" dirty="0">
                <a:latin typeface="Rubrik" panose="02000503000000020004" pitchFamily="2" charset="77"/>
              </a:rPr>
              <a:t>Fout = ingeven of </a:t>
            </a:r>
            <a:r>
              <a:rPr lang="nl-NL" dirty="0" err="1">
                <a:latin typeface="Rubrik" panose="02000503000000020004" pitchFamily="2" charset="77"/>
              </a:rPr>
              <a:t>vrijworpen</a:t>
            </a:r>
            <a:r>
              <a:rPr lang="nl-NL" dirty="0">
                <a:latin typeface="Rubrik" panose="02000503000000020004" pitchFamily="2" charset="77"/>
              </a:rPr>
              <a:t> </a:t>
            </a:r>
          </a:p>
          <a:p>
            <a:pPr>
              <a:buBlip>
                <a:blip r:embed="rId3">
                  <a:extLst>
                    <a:ext uri="{96DAC541-7B7A-43D3-8B79-37D633B846F1}">
                      <asvg:svgBlip xmlns:asvg="http://schemas.microsoft.com/office/drawing/2016/SVG/main" r:embed="rId4"/>
                    </a:ext>
                  </a:extLst>
                </a:blip>
              </a:buBlip>
            </a:pPr>
            <a:r>
              <a:rPr lang="nl-NL" dirty="0" err="1">
                <a:latin typeface="Rubrik" panose="02000503000000020004" pitchFamily="2" charset="77"/>
              </a:rPr>
              <a:t>Vrijworpen</a:t>
            </a:r>
            <a:r>
              <a:rPr lang="nl-NL" dirty="0">
                <a:latin typeface="Rubrik" panose="02000503000000020004" pitchFamily="2" charset="77"/>
              </a:rPr>
              <a:t> = 1 punt</a:t>
            </a:r>
          </a:p>
          <a:p>
            <a:pPr>
              <a:buBlip>
                <a:blip r:embed="rId3">
                  <a:extLst>
                    <a:ext uri="{96DAC541-7B7A-43D3-8B79-37D633B846F1}">
                      <asvg:svgBlip xmlns:asvg="http://schemas.microsoft.com/office/drawing/2016/SVG/main" r:embed="rId4"/>
                    </a:ext>
                  </a:extLst>
                </a:blip>
              </a:buBlip>
            </a:pPr>
            <a:r>
              <a:rPr lang="nl-NL" dirty="0">
                <a:latin typeface="Rubrik" panose="02000503000000020004" pitchFamily="2" charset="77"/>
              </a:rPr>
              <a:t>Max. 5 persoonlijke fouten </a:t>
            </a:r>
          </a:p>
          <a:p>
            <a:pPr marL="0" indent="0">
              <a:buNone/>
            </a:pPr>
            <a:endParaRPr lang="nl-NL" dirty="0">
              <a:latin typeface="Rubrik" panose="02000503000000020004" pitchFamily="2" charset="77"/>
            </a:endParaRPr>
          </a:p>
          <a:p>
            <a:pPr marL="0" indent="0">
              <a:buNone/>
            </a:pPr>
            <a:endParaRPr lang="nl-NL" dirty="0">
              <a:latin typeface="Rubrik" panose="02000503000000020004" pitchFamily="2" charset="77"/>
            </a:endParaRPr>
          </a:p>
        </p:txBody>
      </p:sp>
      <p:pic>
        <p:nvPicPr>
          <p:cNvPr id="4" name="Tijdelijke aanduiding voor inhoud 11" descr="Afbeelding met vectorafbeeldingen&#10;&#10;Beschrijving is gegenereerd met hoge betrouwbaarheid">
            <a:extLst>
              <a:ext uri="{FF2B5EF4-FFF2-40B4-BE49-F238E27FC236}">
                <a16:creationId xmlns:a16="http://schemas.microsoft.com/office/drawing/2014/main" id="{4B430845-530F-0642-AA48-A952540F34A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285220" y="5835027"/>
            <a:ext cx="649986" cy="805768"/>
          </a:xfrm>
          <a:prstGeom prst="rect">
            <a:avLst/>
          </a:prstGeom>
        </p:spPr>
      </p:pic>
      <p:pic>
        <p:nvPicPr>
          <p:cNvPr id="8" name="Afbeelding 7">
            <a:extLst>
              <a:ext uri="{FF2B5EF4-FFF2-40B4-BE49-F238E27FC236}">
                <a16:creationId xmlns:a16="http://schemas.microsoft.com/office/drawing/2014/main" id="{770BC57A-F5F2-904F-A7A4-6D64CE2412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4674" y="1690688"/>
            <a:ext cx="3163346" cy="4475799"/>
          </a:xfrm>
          <a:prstGeom prst="rect">
            <a:avLst/>
          </a:prstGeom>
        </p:spPr>
      </p:pic>
    </p:spTree>
    <p:extLst>
      <p:ext uri="{BB962C8B-B14F-4D97-AF65-F5344CB8AC3E}">
        <p14:creationId xmlns:p14="http://schemas.microsoft.com/office/powerpoint/2010/main" val="4284779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BB3B7B-9EE1-0548-A239-752729E43B17}"/>
              </a:ext>
            </a:extLst>
          </p:cNvPr>
          <p:cNvSpPr>
            <a:spLocks noGrp="1"/>
          </p:cNvSpPr>
          <p:nvPr>
            <p:ph type="title"/>
          </p:nvPr>
        </p:nvSpPr>
        <p:spPr/>
        <p:txBody>
          <a:bodyPr>
            <a:normAutofit/>
          </a:bodyPr>
          <a:lstStyle/>
          <a:p>
            <a:r>
              <a:rPr lang="nl-NL" sz="2400" b="1" dirty="0">
                <a:latin typeface="Rubrik Bold" panose="02000503000000020004" pitchFamily="2" charset="77"/>
              </a:rPr>
              <a:t>Spelregels</a:t>
            </a:r>
          </a:p>
        </p:txBody>
      </p:sp>
      <p:sp>
        <p:nvSpPr>
          <p:cNvPr id="3" name="Tijdelijke aanduiding voor inhoud 2">
            <a:extLst>
              <a:ext uri="{FF2B5EF4-FFF2-40B4-BE49-F238E27FC236}">
                <a16:creationId xmlns:a16="http://schemas.microsoft.com/office/drawing/2014/main" id="{BA2603DD-BE56-294C-BAE3-C9D0F08E24AB}"/>
              </a:ext>
            </a:extLst>
          </p:cNvPr>
          <p:cNvSpPr>
            <a:spLocks noGrp="1"/>
          </p:cNvSpPr>
          <p:nvPr>
            <p:ph idx="1"/>
          </p:nvPr>
        </p:nvSpPr>
        <p:spPr>
          <a:xfrm>
            <a:off x="838200" y="1825625"/>
            <a:ext cx="7537174" cy="4351338"/>
          </a:xfrm>
        </p:spPr>
        <p:txBody>
          <a:bodyPr/>
          <a:lstStyle/>
          <a:p>
            <a:pPr marL="0" indent="0">
              <a:buNone/>
            </a:pPr>
            <a:r>
              <a:rPr lang="nl-NL" u="sng" dirty="0" err="1">
                <a:latin typeface="Rubrik" panose="02000503000000020004" pitchFamily="2" charset="77"/>
              </a:rPr>
              <a:t>Secondenregels</a:t>
            </a:r>
            <a:r>
              <a:rPr lang="nl-NL" dirty="0">
                <a:latin typeface="Rubrik" panose="02000503000000020004" pitchFamily="2" charset="77"/>
              </a:rPr>
              <a:t>: </a:t>
            </a:r>
          </a:p>
          <a:p>
            <a:pPr>
              <a:buBlip>
                <a:blip r:embed="rId3">
                  <a:extLst>
                    <a:ext uri="{96DAC541-7B7A-43D3-8B79-37D633B846F1}">
                      <asvg:svgBlip xmlns:asvg="http://schemas.microsoft.com/office/drawing/2016/SVG/main" r:embed="rId4"/>
                    </a:ext>
                  </a:extLst>
                </a:blip>
              </a:buBlip>
            </a:pPr>
            <a:r>
              <a:rPr lang="nl-NL" dirty="0">
                <a:latin typeface="Rubrik" panose="02000503000000020004" pitchFamily="2" charset="77"/>
              </a:rPr>
              <a:t>24” en 14”-regel (vanaf U14)</a:t>
            </a:r>
          </a:p>
          <a:p>
            <a:pPr>
              <a:buBlip>
                <a:blip r:embed="rId3">
                  <a:extLst>
                    <a:ext uri="{96DAC541-7B7A-43D3-8B79-37D633B846F1}">
                      <asvg:svgBlip xmlns:asvg="http://schemas.microsoft.com/office/drawing/2016/SVG/main" r:embed="rId4"/>
                    </a:ext>
                  </a:extLst>
                </a:blip>
              </a:buBlip>
            </a:pPr>
            <a:r>
              <a:rPr lang="nl-NL" dirty="0">
                <a:latin typeface="Rubrik" panose="02000503000000020004" pitchFamily="2" charset="77"/>
              </a:rPr>
              <a:t>8”-regel (vanaf U14) </a:t>
            </a:r>
            <a:r>
              <a:rPr lang="nl-NL" dirty="0">
                <a:latin typeface="Rubrik" panose="02000503000000020004" pitchFamily="2" charset="77"/>
                <a:sym typeface="Wingdings" panose="05000000000000000000" pitchFamily="2" charset="2"/>
              </a:rPr>
              <a:t> middellijn-regel</a:t>
            </a:r>
            <a:endParaRPr lang="nl-NL" dirty="0">
              <a:latin typeface="Rubrik" panose="02000503000000020004" pitchFamily="2" charset="77"/>
            </a:endParaRPr>
          </a:p>
          <a:p>
            <a:pPr>
              <a:buBlip>
                <a:blip r:embed="rId3">
                  <a:extLst>
                    <a:ext uri="{96DAC541-7B7A-43D3-8B79-37D633B846F1}">
                      <asvg:svgBlip xmlns:asvg="http://schemas.microsoft.com/office/drawing/2016/SVG/main" r:embed="rId4"/>
                    </a:ext>
                  </a:extLst>
                </a:blip>
              </a:buBlip>
            </a:pPr>
            <a:r>
              <a:rPr lang="nl-NL" dirty="0">
                <a:latin typeface="Rubrik" panose="02000503000000020004" pitchFamily="2" charset="77"/>
              </a:rPr>
              <a:t>5”-regel (vanaf U12)</a:t>
            </a:r>
          </a:p>
          <a:p>
            <a:pPr>
              <a:buBlip>
                <a:blip r:embed="rId3">
                  <a:extLst>
                    <a:ext uri="{96DAC541-7B7A-43D3-8B79-37D633B846F1}">
                      <asvg:svgBlip xmlns:asvg="http://schemas.microsoft.com/office/drawing/2016/SVG/main" r:embed="rId4"/>
                    </a:ext>
                  </a:extLst>
                </a:blip>
              </a:buBlip>
            </a:pPr>
            <a:r>
              <a:rPr lang="nl-NL" dirty="0">
                <a:latin typeface="Rubrik" panose="02000503000000020004" pitchFamily="2" charset="77"/>
              </a:rPr>
              <a:t>3”-regel (vanaf U12)</a:t>
            </a:r>
          </a:p>
          <a:p>
            <a:pPr marL="0" indent="0">
              <a:buNone/>
            </a:pPr>
            <a:endParaRPr lang="nl-NL" dirty="0">
              <a:latin typeface="Rubrik" panose="02000503000000020004" pitchFamily="2" charset="77"/>
            </a:endParaRPr>
          </a:p>
        </p:txBody>
      </p:sp>
      <p:pic>
        <p:nvPicPr>
          <p:cNvPr id="4" name="Tijdelijke aanduiding voor inhoud 11" descr="Afbeelding met vectorafbeeldingen&#10;&#10;Beschrijving is gegenereerd met hoge betrouwbaarheid">
            <a:extLst>
              <a:ext uri="{FF2B5EF4-FFF2-40B4-BE49-F238E27FC236}">
                <a16:creationId xmlns:a16="http://schemas.microsoft.com/office/drawing/2014/main" id="{4B430845-530F-0642-AA48-A952540F34A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285220" y="5835027"/>
            <a:ext cx="649986" cy="805768"/>
          </a:xfrm>
          <a:prstGeom prst="rect">
            <a:avLst/>
          </a:prstGeom>
        </p:spPr>
      </p:pic>
      <p:pic>
        <p:nvPicPr>
          <p:cNvPr id="8" name="Afbeelding 7">
            <a:extLst>
              <a:ext uri="{FF2B5EF4-FFF2-40B4-BE49-F238E27FC236}">
                <a16:creationId xmlns:a16="http://schemas.microsoft.com/office/drawing/2014/main" id="{770BC57A-F5F2-904F-A7A4-6D64CE2412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4674" y="1690688"/>
            <a:ext cx="3163346" cy="4475799"/>
          </a:xfrm>
          <a:prstGeom prst="rect">
            <a:avLst/>
          </a:prstGeom>
        </p:spPr>
      </p:pic>
    </p:spTree>
    <p:extLst>
      <p:ext uri="{BB962C8B-B14F-4D97-AF65-F5344CB8AC3E}">
        <p14:creationId xmlns:p14="http://schemas.microsoft.com/office/powerpoint/2010/main" val="1307431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5">
            <a:extLst>
              <a:ext uri="{FF2B5EF4-FFF2-40B4-BE49-F238E27FC236}">
                <a16:creationId xmlns:a16="http://schemas.microsoft.com/office/drawing/2014/main" id="{3621297B-5018-0644-8519-117F74A382BB}"/>
              </a:ext>
            </a:extLst>
          </p:cNvPr>
          <p:cNvPicPr>
            <a:picLocks noChangeAspect="1"/>
          </p:cNvPicPr>
          <p:nvPr/>
        </p:nvPicPr>
        <p:blipFill>
          <a:blip r:embed="rId3"/>
          <a:stretch>
            <a:fillRect/>
          </a:stretch>
        </p:blipFill>
        <p:spPr>
          <a:xfrm>
            <a:off x="9370881" y="2639153"/>
            <a:ext cx="2630619" cy="2630619"/>
          </a:xfrm>
          <a:prstGeom prst="rect">
            <a:avLst/>
          </a:prstGeom>
        </p:spPr>
      </p:pic>
      <p:pic>
        <p:nvPicPr>
          <p:cNvPr id="5" name="Tijdelijke aanduiding voor inhoud 11" descr="Afbeelding met vectorafbeeldingen&#10;&#10;Beschrijving is gegenereerd met hoge betrouwbaarheid">
            <a:extLst>
              <a:ext uri="{FF2B5EF4-FFF2-40B4-BE49-F238E27FC236}">
                <a16:creationId xmlns:a16="http://schemas.microsoft.com/office/drawing/2014/main" id="{612C7388-A201-7044-92F8-6E49F09E3ADC}"/>
              </a:ext>
            </a:extLst>
          </p:cNvPr>
          <p:cNvPicPr>
            <a:picLocks noGrp="1" noChangeAspect="1"/>
          </p:cNvPicPr>
          <p:nvPr>
            <p:ph idx="1"/>
          </p:nvPr>
        </p:nvPicPr>
        <p:blipFill>
          <a:blip r:embed="rId4" cstate="hqprint">
            <a:extLst>
              <a:ext uri="{28A0092B-C50C-407E-A947-70E740481C1C}">
                <a14:useLocalDpi xmlns:a14="http://schemas.microsoft.com/office/drawing/2010/main" val="0"/>
              </a:ext>
            </a:extLst>
          </a:blip>
          <a:stretch>
            <a:fillRect/>
          </a:stretch>
        </p:blipFill>
        <p:spPr>
          <a:xfrm>
            <a:off x="11353800" y="5730908"/>
            <a:ext cx="647700" cy="800100"/>
          </a:xfrm>
          <a:prstGeom prst="rect">
            <a:avLst/>
          </a:prstGeom>
        </p:spPr>
      </p:pic>
      <p:graphicFrame>
        <p:nvGraphicFramePr>
          <p:cNvPr id="6" name="Tabel 6">
            <a:extLst>
              <a:ext uri="{FF2B5EF4-FFF2-40B4-BE49-F238E27FC236}">
                <a16:creationId xmlns:a16="http://schemas.microsoft.com/office/drawing/2014/main" id="{5B6683F9-61A9-4745-8407-64195BE5E7E0}"/>
              </a:ext>
            </a:extLst>
          </p:cNvPr>
          <p:cNvGraphicFramePr>
            <a:graphicFrameLocks noGrp="1"/>
          </p:cNvGraphicFramePr>
          <p:nvPr>
            <p:extLst>
              <p:ext uri="{D42A27DB-BD31-4B8C-83A1-F6EECF244321}">
                <p14:modId xmlns:p14="http://schemas.microsoft.com/office/powerpoint/2010/main" val="4215718163"/>
              </p:ext>
            </p:extLst>
          </p:nvPr>
        </p:nvGraphicFramePr>
        <p:xfrm>
          <a:off x="952500" y="2102802"/>
          <a:ext cx="8127999" cy="4074160"/>
        </p:xfrm>
        <a:graphic>
          <a:graphicData uri="http://schemas.openxmlformats.org/drawingml/2006/table">
            <a:tbl>
              <a:tblPr firstRow="1" bandRow="1">
                <a:tableStyleId>{18603FDC-E32A-4AB5-989C-0864C3EAD2B8}</a:tableStyleId>
              </a:tblPr>
              <a:tblGrid>
                <a:gridCol w="2709333">
                  <a:extLst>
                    <a:ext uri="{9D8B030D-6E8A-4147-A177-3AD203B41FA5}">
                      <a16:colId xmlns:a16="http://schemas.microsoft.com/office/drawing/2014/main" val="1122655005"/>
                    </a:ext>
                  </a:extLst>
                </a:gridCol>
                <a:gridCol w="2709333">
                  <a:extLst>
                    <a:ext uri="{9D8B030D-6E8A-4147-A177-3AD203B41FA5}">
                      <a16:colId xmlns:a16="http://schemas.microsoft.com/office/drawing/2014/main" val="1131045485"/>
                    </a:ext>
                  </a:extLst>
                </a:gridCol>
                <a:gridCol w="2709333">
                  <a:extLst>
                    <a:ext uri="{9D8B030D-6E8A-4147-A177-3AD203B41FA5}">
                      <a16:colId xmlns:a16="http://schemas.microsoft.com/office/drawing/2014/main" val="3080456889"/>
                    </a:ext>
                  </a:extLst>
                </a:gridCol>
              </a:tblGrid>
              <a:tr h="370840">
                <a:tc>
                  <a:txBody>
                    <a:bodyPr/>
                    <a:lstStyle/>
                    <a:p>
                      <a:r>
                        <a:rPr lang="nl-NL" b="0" dirty="0"/>
                        <a:t>Regels</a:t>
                      </a:r>
                      <a:endParaRPr lang="nl-NL" b="0" dirty="0">
                        <a:latin typeface="Rubrik" panose="02000503000000020004" pitchFamily="2" charset="77"/>
                      </a:endParaRPr>
                    </a:p>
                  </a:txBody>
                  <a:tcPr/>
                </a:tc>
                <a:tc>
                  <a:txBody>
                    <a:bodyPr/>
                    <a:lstStyle/>
                    <a:p>
                      <a:pPr algn="ctr"/>
                      <a:r>
                        <a:rPr lang="nl-NL" dirty="0"/>
                        <a:t>3X3</a:t>
                      </a:r>
                      <a:endParaRPr lang="nl-NL" dirty="0">
                        <a:latin typeface="Rubrik" panose="02000503000000020004" pitchFamily="2" charset="77"/>
                      </a:endParaRPr>
                    </a:p>
                  </a:txBody>
                  <a:tcPr/>
                </a:tc>
                <a:tc>
                  <a:txBody>
                    <a:bodyPr/>
                    <a:lstStyle/>
                    <a:p>
                      <a:pPr algn="ctr"/>
                      <a:r>
                        <a:rPr lang="nl-NL" dirty="0"/>
                        <a:t>5X5</a:t>
                      </a:r>
                      <a:endParaRPr lang="nl-NL" dirty="0">
                        <a:latin typeface="Rubrik" panose="02000503000000020004" pitchFamily="2" charset="77"/>
                      </a:endParaRPr>
                    </a:p>
                  </a:txBody>
                  <a:tcPr/>
                </a:tc>
                <a:extLst>
                  <a:ext uri="{0D108BD9-81ED-4DB2-BD59-A6C34878D82A}">
                    <a16:rowId xmlns:a16="http://schemas.microsoft.com/office/drawing/2014/main" val="2459698214"/>
                  </a:ext>
                </a:extLst>
              </a:tr>
              <a:tr h="370840">
                <a:tc>
                  <a:txBody>
                    <a:bodyPr/>
                    <a:lstStyle/>
                    <a:p>
                      <a:r>
                        <a:rPr lang="nl-NL" dirty="0"/>
                        <a:t>Ring</a:t>
                      </a:r>
                      <a:endParaRPr lang="nl-NL" dirty="0">
                        <a:latin typeface="Rubrik" panose="02000503000000020004" pitchFamily="2" charset="77"/>
                      </a:endParaRPr>
                    </a:p>
                  </a:txBody>
                  <a:tcPr/>
                </a:tc>
                <a:tc>
                  <a:txBody>
                    <a:bodyPr/>
                    <a:lstStyle/>
                    <a:p>
                      <a:pPr algn="l"/>
                      <a:r>
                        <a:rPr lang="nl-NL" dirty="0"/>
                        <a:t>1</a:t>
                      </a:r>
                      <a:endParaRPr lang="nl-NL" dirty="0">
                        <a:latin typeface="Rubrik" panose="02000503000000020004" pitchFamily="2" charset="77"/>
                      </a:endParaRPr>
                    </a:p>
                  </a:txBody>
                  <a:tcPr/>
                </a:tc>
                <a:tc>
                  <a:txBody>
                    <a:bodyPr/>
                    <a:lstStyle/>
                    <a:p>
                      <a:pPr algn="l"/>
                      <a:r>
                        <a:rPr lang="nl-NL" dirty="0"/>
                        <a:t>2</a:t>
                      </a:r>
                      <a:endParaRPr lang="nl-NL" dirty="0">
                        <a:latin typeface="Rubrik" panose="02000503000000020004" pitchFamily="2" charset="77"/>
                      </a:endParaRPr>
                    </a:p>
                  </a:txBody>
                  <a:tcPr/>
                </a:tc>
                <a:extLst>
                  <a:ext uri="{0D108BD9-81ED-4DB2-BD59-A6C34878D82A}">
                    <a16:rowId xmlns:a16="http://schemas.microsoft.com/office/drawing/2014/main" val="2597353678"/>
                  </a:ext>
                </a:extLst>
              </a:tr>
              <a:tr h="370840">
                <a:tc>
                  <a:txBody>
                    <a:bodyPr/>
                    <a:lstStyle/>
                    <a:p>
                      <a:r>
                        <a:rPr lang="nl-NL" dirty="0"/>
                        <a:t>Veld</a:t>
                      </a:r>
                      <a:endParaRPr lang="nl-NL" dirty="0">
                        <a:latin typeface="Rubrik" panose="02000503000000020004" pitchFamily="2" charset="77"/>
                      </a:endParaRPr>
                    </a:p>
                  </a:txBody>
                  <a:tcPr/>
                </a:tc>
                <a:tc>
                  <a:txBody>
                    <a:bodyPr/>
                    <a:lstStyle/>
                    <a:p>
                      <a:pPr algn="l"/>
                      <a:r>
                        <a:rPr lang="nl-NL" dirty="0"/>
                        <a:t>Half terrein</a:t>
                      </a:r>
                      <a:endParaRPr lang="nl-NL" dirty="0">
                        <a:latin typeface="Rubrik" panose="02000503000000020004" pitchFamily="2" charset="77"/>
                      </a:endParaRPr>
                    </a:p>
                  </a:txBody>
                  <a:tcPr/>
                </a:tc>
                <a:tc>
                  <a:txBody>
                    <a:bodyPr/>
                    <a:lstStyle/>
                    <a:p>
                      <a:pPr algn="l"/>
                      <a:r>
                        <a:rPr lang="nl-NL" dirty="0"/>
                        <a:t>Volledig terrein</a:t>
                      </a:r>
                      <a:endParaRPr lang="nl-NL" dirty="0">
                        <a:latin typeface="Rubrik" panose="02000503000000020004" pitchFamily="2" charset="77"/>
                      </a:endParaRPr>
                    </a:p>
                  </a:txBody>
                  <a:tcPr/>
                </a:tc>
                <a:extLst>
                  <a:ext uri="{0D108BD9-81ED-4DB2-BD59-A6C34878D82A}">
                    <a16:rowId xmlns:a16="http://schemas.microsoft.com/office/drawing/2014/main" val="435665663"/>
                  </a:ext>
                </a:extLst>
              </a:tr>
              <a:tr h="370840">
                <a:tc>
                  <a:txBody>
                    <a:bodyPr/>
                    <a:lstStyle/>
                    <a:p>
                      <a:r>
                        <a:rPr lang="nl-NL" dirty="0"/>
                        <a:t>Spelers</a:t>
                      </a:r>
                      <a:endParaRPr lang="nl-NL" dirty="0">
                        <a:latin typeface="Rubrik" panose="02000503000000020004" pitchFamily="2" charset="77"/>
                      </a:endParaRPr>
                    </a:p>
                  </a:txBody>
                  <a:tcPr/>
                </a:tc>
                <a:tc>
                  <a:txBody>
                    <a:bodyPr/>
                    <a:lstStyle/>
                    <a:p>
                      <a:pPr algn="l"/>
                      <a:r>
                        <a:rPr lang="nl-NL" dirty="0"/>
                        <a:t>3 met 1 wisselspeler</a:t>
                      </a:r>
                      <a:endParaRPr lang="nl-NL" dirty="0">
                        <a:latin typeface="Rubrik" panose="02000503000000020004" pitchFamily="2" charset="77"/>
                      </a:endParaRPr>
                    </a:p>
                  </a:txBody>
                  <a:tcPr/>
                </a:tc>
                <a:tc>
                  <a:txBody>
                    <a:bodyPr/>
                    <a:lstStyle/>
                    <a:p>
                      <a:pPr algn="l"/>
                      <a:r>
                        <a:rPr lang="nl-NL" dirty="0"/>
                        <a:t>5 met 7 wisselspelers</a:t>
                      </a:r>
                      <a:endParaRPr lang="nl-NL" dirty="0">
                        <a:latin typeface="Rubrik" panose="02000503000000020004" pitchFamily="2" charset="77"/>
                      </a:endParaRPr>
                    </a:p>
                  </a:txBody>
                  <a:tcPr/>
                </a:tc>
                <a:extLst>
                  <a:ext uri="{0D108BD9-81ED-4DB2-BD59-A6C34878D82A}">
                    <a16:rowId xmlns:a16="http://schemas.microsoft.com/office/drawing/2014/main" val="1986616206"/>
                  </a:ext>
                </a:extLst>
              </a:tr>
              <a:tr h="370840">
                <a:tc>
                  <a:txBody>
                    <a:bodyPr/>
                    <a:lstStyle/>
                    <a:p>
                      <a:r>
                        <a:rPr lang="nl-NL" dirty="0">
                          <a:latin typeface="Rubrik" panose="02000503000000020004" pitchFamily="2" charset="77"/>
                        </a:rPr>
                        <a:t>Coach</a:t>
                      </a:r>
                    </a:p>
                  </a:txBody>
                  <a:tcPr/>
                </a:tc>
                <a:tc>
                  <a:txBody>
                    <a:bodyPr/>
                    <a:lstStyle/>
                    <a:p>
                      <a:pPr algn="l"/>
                      <a:r>
                        <a:rPr lang="nl-NL" dirty="0">
                          <a:latin typeface="Rubrik" panose="02000503000000020004" pitchFamily="2" charset="77"/>
                        </a:rPr>
                        <a:t>Neen</a:t>
                      </a:r>
                    </a:p>
                  </a:txBody>
                  <a:tcPr/>
                </a:tc>
                <a:tc>
                  <a:txBody>
                    <a:bodyPr/>
                    <a:lstStyle/>
                    <a:p>
                      <a:pPr algn="l"/>
                      <a:r>
                        <a:rPr lang="nl-NL" dirty="0">
                          <a:latin typeface="Rubrik" panose="02000503000000020004" pitchFamily="2" charset="77"/>
                        </a:rPr>
                        <a:t>Ja</a:t>
                      </a:r>
                    </a:p>
                  </a:txBody>
                  <a:tcPr/>
                </a:tc>
                <a:extLst>
                  <a:ext uri="{0D108BD9-81ED-4DB2-BD59-A6C34878D82A}">
                    <a16:rowId xmlns:a16="http://schemas.microsoft.com/office/drawing/2014/main" val="3405322902"/>
                  </a:ext>
                </a:extLst>
              </a:tr>
              <a:tr h="370840">
                <a:tc>
                  <a:txBody>
                    <a:bodyPr/>
                    <a:lstStyle/>
                    <a:p>
                      <a:r>
                        <a:rPr lang="nl-NL" dirty="0"/>
                        <a:t>Bal</a:t>
                      </a:r>
                      <a:endParaRPr lang="nl-NL" dirty="0">
                        <a:latin typeface="Rubrik" panose="02000503000000020004" pitchFamily="2" charset="77"/>
                      </a:endParaRPr>
                    </a:p>
                  </a:txBody>
                  <a:tcPr/>
                </a:tc>
                <a:tc>
                  <a:txBody>
                    <a:bodyPr/>
                    <a:lstStyle/>
                    <a:p>
                      <a:pPr algn="l"/>
                      <a:r>
                        <a:rPr lang="nl-NL" dirty="0"/>
                        <a:t>Grootte 6 , gewicht van 7</a:t>
                      </a:r>
                      <a:endParaRPr lang="nl-NL" dirty="0">
                        <a:latin typeface="Rubrik" panose="02000503000000020004" pitchFamily="2" charset="77"/>
                      </a:endParaRPr>
                    </a:p>
                  </a:txBody>
                  <a:tcPr/>
                </a:tc>
                <a:tc>
                  <a:txBody>
                    <a:bodyPr/>
                    <a:lstStyle/>
                    <a:p>
                      <a:pPr algn="l"/>
                      <a:r>
                        <a:rPr lang="nl-NL" dirty="0"/>
                        <a:t>Maat 5,6 of 7</a:t>
                      </a:r>
                      <a:endParaRPr lang="nl-NL" dirty="0">
                        <a:latin typeface="Rubrik" panose="02000503000000020004" pitchFamily="2" charset="77"/>
                      </a:endParaRPr>
                    </a:p>
                  </a:txBody>
                  <a:tcPr/>
                </a:tc>
                <a:extLst>
                  <a:ext uri="{0D108BD9-81ED-4DB2-BD59-A6C34878D82A}">
                    <a16:rowId xmlns:a16="http://schemas.microsoft.com/office/drawing/2014/main" val="1971597686"/>
                  </a:ext>
                </a:extLst>
              </a:tr>
              <a:tr h="360102">
                <a:tc>
                  <a:txBody>
                    <a:bodyPr/>
                    <a:lstStyle/>
                    <a:p>
                      <a:r>
                        <a:rPr lang="nl-NL" dirty="0"/>
                        <a:t>Speeltijd</a:t>
                      </a:r>
                      <a:endParaRPr lang="nl-NL" dirty="0">
                        <a:latin typeface="Rubrik" panose="02000503000000020004" pitchFamily="2" charset="77"/>
                      </a:endParaRPr>
                    </a:p>
                  </a:txBody>
                  <a:tcPr/>
                </a:tc>
                <a:tc>
                  <a:txBody>
                    <a:bodyPr/>
                    <a:lstStyle/>
                    <a:p>
                      <a:pPr algn="l"/>
                      <a:r>
                        <a:rPr lang="nl-NL" dirty="0"/>
                        <a:t>10’</a:t>
                      </a:r>
                      <a:endParaRPr lang="nl-NL" dirty="0">
                        <a:latin typeface="Rubrik" panose="02000503000000020004" pitchFamily="2" charset="77"/>
                      </a:endParaRPr>
                    </a:p>
                  </a:txBody>
                  <a:tcPr/>
                </a:tc>
                <a:tc>
                  <a:txBody>
                    <a:bodyPr/>
                    <a:lstStyle/>
                    <a:p>
                      <a:pPr algn="l"/>
                      <a:r>
                        <a:rPr lang="nl-NL" dirty="0"/>
                        <a:t>4x 10’</a:t>
                      </a:r>
                      <a:endParaRPr lang="nl-NL" dirty="0">
                        <a:latin typeface="Rubrik" panose="02000503000000020004" pitchFamily="2" charset="77"/>
                      </a:endParaRPr>
                    </a:p>
                  </a:txBody>
                  <a:tcPr/>
                </a:tc>
                <a:extLst>
                  <a:ext uri="{0D108BD9-81ED-4DB2-BD59-A6C34878D82A}">
                    <a16:rowId xmlns:a16="http://schemas.microsoft.com/office/drawing/2014/main" val="972681570"/>
                  </a:ext>
                </a:extLst>
              </a:tr>
              <a:tr h="370840">
                <a:tc>
                  <a:txBody>
                    <a:bodyPr/>
                    <a:lstStyle/>
                    <a:p>
                      <a:r>
                        <a:rPr lang="nl-NL" dirty="0"/>
                        <a:t>Game over</a:t>
                      </a:r>
                      <a:endParaRPr lang="nl-NL" dirty="0">
                        <a:latin typeface="Rubrik" panose="02000503000000020004" pitchFamily="2" charset="77"/>
                      </a:endParaRPr>
                    </a:p>
                  </a:txBody>
                  <a:tcPr/>
                </a:tc>
                <a:tc>
                  <a:txBody>
                    <a:bodyPr/>
                    <a:lstStyle/>
                    <a:p>
                      <a:pPr algn="l"/>
                      <a:r>
                        <a:rPr lang="nl-NL" dirty="0"/>
                        <a:t>21 </a:t>
                      </a:r>
                      <a:r>
                        <a:rPr lang="nl-NL" dirty="0" err="1"/>
                        <a:t>ptn</a:t>
                      </a:r>
                      <a:r>
                        <a:rPr lang="nl-NL" dirty="0"/>
                        <a:t> of speeltijd</a:t>
                      </a:r>
                      <a:endParaRPr lang="nl-NL" dirty="0">
                        <a:latin typeface="Rubrik" panose="02000503000000020004" pitchFamily="2" charset="77"/>
                      </a:endParaRPr>
                    </a:p>
                  </a:txBody>
                  <a:tcPr/>
                </a:tc>
                <a:tc>
                  <a:txBody>
                    <a:bodyPr/>
                    <a:lstStyle/>
                    <a:p>
                      <a:pPr algn="l"/>
                      <a:r>
                        <a:rPr lang="nl-NL" dirty="0"/>
                        <a:t>Na speeltijd</a:t>
                      </a:r>
                      <a:endParaRPr lang="nl-NL" dirty="0">
                        <a:latin typeface="Rubrik" panose="02000503000000020004" pitchFamily="2" charset="77"/>
                      </a:endParaRPr>
                    </a:p>
                  </a:txBody>
                  <a:tcPr/>
                </a:tc>
                <a:extLst>
                  <a:ext uri="{0D108BD9-81ED-4DB2-BD59-A6C34878D82A}">
                    <a16:rowId xmlns:a16="http://schemas.microsoft.com/office/drawing/2014/main" val="3429026648"/>
                  </a:ext>
                </a:extLst>
              </a:tr>
              <a:tr h="370840">
                <a:tc>
                  <a:txBody>
                    <a:bodyPr/>
                    <a:lstStyle/>
                    <a:p>
                      <a:r>
                        <a:rPr lang="nl-NL" dirty="0"/>
                        <a:t>SHOT-CLOCK</a:t>
                      </a:r>
                      <a:endParaRPr lang="nl-NL" dirty="0">
                        <a:latin typeface="Rubrik" panose="02000503000000020004" pitchFamily="2" charset="77"/>
                      </a:endParaRPr>
                    </a:p>
                  </a:txBody>
                  <a:tcPr/>
                </a:tc>
                <a:tc>
                  <a:txBody>
                    <a:bodyPr/>
                    <a:lstStyle/>
                    <a:p>
                      <a:pPr algn="l"/>
                      <a:r>
                        <a:rPr lang="nl-NL" dirty="0"/>
                        <a:t>12”</a:t>
                      </a:r>
                      <a:endParaRPr lang="nl-NL" dirty="0">
                        <a:latin typeface="Rubrik" panose="02000503000000020004" pitchFamily="2" charset="77"/>
                      </a:endParaRPr>
                    </a:p>
                  </a:txBody>
                  <a:tcPr/>
                </a:tc>
                <a:tc>
                  <a:txBody>
                    <a:bodyPr/>
                    <a:lstStyle/>
                    <a:p>
                      <a:pPr algn="l"/>
                      <a:r>
                        <a:rPr lang="nl-NL" dirty="0"/>
                        <a:t>24” (vanaf U14)</a:t>
                      </a:r>
                      <a:endParaRPr lang="nl-NL" dirty="0">
                        <a:latin typeface="Rubrik" panose="02000503000000020004" pitchFamily="2" charset="77"/>
                      </a:endParaRPr>
                    </a:p>
                  </a:txBody>
                  <a:tcPr/>
                </a:tc>
                <a:extLst>
                  <a:ext uri="{0D108BD9-81ED-4DB2-BD59-A6C34878D82A}">
                    <a16:rowId xmlns:a16="http://schemas.microsoft.com/office/drawing/2014/main" val="4171239288"/>
                  </a:ext>
                </a:extLst>
              </a:tr>
              <a:tr h="370840">
                <a:tc>
                  <a:txBody>
                    <a:bodyPr/>
                    <a:lstStyle/>
                    <a:p>
                      <a:r>
                        <a:rPr lang="nl-NL" dirty="0"/>
                        <a:t>Punten bij score</a:t>
                      </a:r>
                      <a:endParaRPr lang="nl-NL" dirty="0">
                        <a:latin typeface="Rubrik" panose="02000503000000020004" pitchFamily="2" charset="77"/>
                      </a:endParaRPr>
                    </a:p>
                  </a:txBody>
                  <a:tcPr/>
                </a:tc>
                <a:tc>
                  <a:txBody>
                    <a:bodyPr/>
                    <a:lstStyle/>
                    <a:p>
                      <a:pPr algn="l"/>
                      <a:r>
                        <a:rPr lang="nl-NL" dirty="0"/>
                        <a:t>1 of 2 </a:t>
                      </a:r>
                      <a:r>
                        <a:rPr lang="nl-NL" dirty="0" err="1"/>
                        <a:t>ptn</a:t>
                      </a:r>
                      <a:endParaRPr lang="nl-NL" dirty="0">
                        <a:latin typeface="Rubrik" panose="02000503000000020004" pitchFamily="2" charset="77"/>
                      </a:endParaRPr>
                    </a:p>
                  </a:txBody>
                  <a:tcPr/>
                </a:tc>
                <a:tc>
                  <a:txBody>
                    <a:bodyPr/>
                    <a:lstStyle/>
                    <a:p>
                      <a:pPr algn="l"/>
                      <a:r>
                        <a:rPr lang="nl-NL" dirty="0"/>
                        <a:t>1,2 of 3 </a:t>
                      </a:r>
                      <a:r>
                        <a:rPr lang="nl-NL" dirty="0" err="1"/>
                        <a:t>ptn</a:t>
                      </a:r>
                      <a:endParaRPr lang="nl-NL" dirty="0">
                        <a:latin typeface="Rubrik" panose="02000503000000020004" pitchFamily="2" charset="77"/>
                      </a:endParaRPr>
                    </a:p>
                  </a:txBody>
                  <a:tcPr/>
                </a:tc>
                <a:extLst>
                  <a:ext uri="{0D108BD9-81ED-4DB2-BD59-A6C34878D82A}">
                    <a16:rowId xmlns:a16="http://schemas.microsoft.com/office/drawing/2014/main" val="1847259020"/>
                  </a:ext>
                </a:extLst>
              </a:tr>
              <a:tr h="370840">
                <a:tc>
                  <a:txBody>
                    <a:bodyPr/>
                    <a:lstStyle/>
                    <a:p>
                      <a:r>
                        <a:rPr lang="nl-NL" dirty="0"/>
                        <a:t>Na score</a:t>
                      </a:r>
                      <a:endParaRPr lang="nl-NL" dirty="0">
                        <a:latin typeface="Rubrik" panose="02000503000000020004" pitchFamily="2" charset="77"/>
                      </a:endParaRPr>
                    </a:p>
                  </a:txBody>
                  <a:tcPr/>
                </a:tc>
                <a:tc>
                  <a:txBody>
                    <a:bodyPr/>
                    <a:lstStyle/>
                    <a:p>
                      <a:pPr algn="l"/>
                      <a:r>
                        <a:rPr lang="nl-NL" dirty="0"/>
                        <a:t>Doorspelen</a:t>
                      </a:r>
                      <a:endParaRPr lang="nl-NL" dirty="0">
                        <a:latin typeface="Rubrik" panose="02000503000000020004" pitchFamily="2" charset="77"/>
                      </a:endParaRPr>
                    </a:p>
                  </a:txBody>
                  <a:tcPr/>
                </a:tc>
                <a:tc>
                  <a:txBody>
                    <a:bodyPr/>
                    <a:lstStyle/>
                    <a:p>
                      <a:pPr algn="l"/>
                      <a:r>
                        <a:rPr lang="nl-NL" dirty="0"/>
                        <a:t>Ingeven</a:t>
                      </a:r>
                      <a:endParaRPr lang="nl-NL" dirty="0">
                        <a:latin typeface="Rubrik" panose="02000503000000020004" pitchFamily="2" charset="77"/>
                      </a:endParaRPr>
                    </a:p>
                  </a:txBody>
                  <a:tcPr/>
                </a:tc>
                <a:extLst>
                  <a:ext uri="{0D108BD9-81ED-4DB2-BD59-A6C34878D82A}">
                    <a16:rowId xmlns:a16="http://schemas.microsoft.com/office/drawing/2014/main" val="3521960282"/>
                  </a:ext>
                </a:extLst>
              </a:tr>
            </a:tbl>
          </a:graphicData>
        </a:graphic>
      </p:graphicFrame>
      <p:sp>
        <p:nvSpPr>
          <p:cNvPr id="7" name="Tekstvak 6">
            <a:extLst>
              <a:ext uri="{FF2B5EF4-FFF2-40B4-BE49-F238E27FC236}">
                <a16:creationId xmlns:a16="http://schemas.microsoft.com/office/drawing/2014/main" id="{B4056D6D-C452-F748-8EAC-DCEBE45FF783}"/>
              </a:ext>
            </a:extLst>
          </p:cNvPr>
          <p:cNvSpPr txBox="1"/>
          <p:nvPr/>
        </p:nvSpPr>
        <p:spPr>
          <a:xfrm>
            <a:off x="838200" y="1506022"/>
            <a:ext cx="7365076" cy="369332"/>
          </a:xfrm>
          <a:prstGeom prst="rect">
            <a:avLst/>
          </a:prstGeom>
          <a:noFill/>
        </p:spPr>
        <p:txBody>
          <a:bodyPr wrap="square" rtlCol="0">
            <a:spAutoFit/>
          </a:bodyPr>
          <a:lstStyle/>
          <a:p>
            <a:r>
              <a:rPr lang="nl-NL" dirty="0">
                <a:latin typeface="Rubrik" panose="02000503000000020004" pitchFamily="2" charset="77"/>
              </a:rPr>
              <a:t>Grote verschillen 3X3 vs. 5X5 basketbal</a:t>
            </a:r>
          </a:p>
        </p:txBody>
      </p:sp>
      <p:sp>
        <p:nvSpPr>
          <p:cNvPr id="8" name="Titel 1">
            <a:extLst>
              <a:ext uri="{FF2B5EF4-FFF2-40B4-BE49-F238E27FC236}">
                <a16:creationId xmlns:a16="http://schemas.microsoft.com/office/drawing/2014/main" id="{0AA4C803-B154-47B8-0B86-8364DDF9586C}"/>
              </a:ext>
            </a:extLst>
          </p:cNvPr>
          <p:cNvSpPr txBox="1">
            <a:spLocks/>
          </p:cNvSpPr>
          <p:nvPr/>
        </p:nvSpPr>
        <p:spPr>
          <a:xfrm>
            <a:off x="838200" y="18045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b="1" dirty="0">
                <a:solidFill>
                  <a:srgbClr val="434342"/>
                </a:solidFill>
                <a:latin typeface="Rubrik Bold" panose="02000503000000020004" pitchFamily="50" charset="0"/>
              </a:rPr>
              <a:t>4. 3X3 basketbal vs. 5X5 basketbal</a:t>
            </a:r>
            <a:endParaRPr lang="nl-NL" b="1" dirty="0">
              <a:solidFill>
                <a:srgbClr val="434342"/>
              </a:solidFill>
              <a:latin typeface="Rubrik Bold" panose="02000503000000020004" pitchFamily="50" charset="0"/>
            </a:endParaRPr>
          </a:p>
        </p:txBody>
      </p:sp>
    </p:spTree>
    <p:extLst>
      <p:ext uri="{BB962C8B-B14F-4D97-AF65-F5344CB8AC3E}">
        <p14:creationId xmlns:p14="http://schemas.microsoft.com/office/powerpoint/2010/main" val="1144667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4">
            <a:extLst>
              <a:ext uri="{FF2B5EF4-FFF2-40B4-BE49-F238E27FC236}">
                <a16:creationId xmlns:a16="http://schemas.microsoft.com/office/drawing/2014/main" id="{A4DD1958-944A-3645-8EFD-8DF563CA2E30}"/>
              </a:ext>
            </a:extLst>
          </p:cNvPr>
          <p:cNvGraphicFramePr>
            <a:graphicFrameLocks noGrp="1"/>
          </p:cNvGraphicFramePr>
          <p:nvPr>
            <p:extLst>
              <p:ext uri="{D42A27DB-BD31-4B8C-83A1-F6EECF244321}">
                <p14:modId xmlns:p14="http://schemas.microsoft.com/office/powerpoint/2010/main" val="630304783"/>
              </p:ext>
            </p:extLst>
          </p:nvPr>
        </p:nvGraphicFramePr>
        <p:xfrm>
          <a:off x="2031354" y="1584689"/>
          <a:ext cx="8129292" cy="4892040"/>
        </p:xfrm>
        <a:graphic>
          <a:graphicData uri="http://schemas.openxmlformats.org/drawingml/2006/table">
            <a:tbl>
              <a:tblPr firstRow="1" bandRow="1">
                <a:tableStyleId>{18603FDC-E32A-4AB5-989C-0864C3EAD2B8}</a:tableStyleId>
              </a:tblPr>
              <a:tblGrid>
                <a:gridCol w="2033292">
                  <a:extLst>
                    <a:ext uri="{9D8B030D-6E8A-4147-A177-3AD203B41FA5}">
                      <a16:colId xmlns:a16="http://schemas.microsoft.com/office/drawing/2014/main" val="2602063203"/>
                    </a:ext>
                  </a:extLst>
                </a:gridCol>
                <a:gridCol w="2032000">
                  <a:extLst>
                    <a:ext uri="{9D8B030D-6E8A-4147-A177-3AD203B41FA5}">
                      <a16:colId xmlns:a16="http://schemas.microsoft.com/office/drawing/2014/main" val="955526763"/>
                    </a:ext>
                  </a:extLst>
                </a:gridCol>
                <a:gridCol w="2032000">
                  <a:extLst>
                    <a:ext uri="{9D8B030D-6E8A-4147-A177-3AD203B41FA5}">
                      <a16:colId xmlns:a16="http://schemas.microsoft.com/office/drawing/2014/main" val="2827906477"/>
                    </a:ext>
                  </a:extLst>
                </a:gridCol>
                <a:gridCol w="2032000">
                  <a:extLst>
                    <a:ext uri="{9D8B030D-6E8A-4147-A177-3AD203B41FA5}">
                      <a16:colId xmlns:a16="http://schemas.microsoft.com/office/drawing/2014/main" val="2450433770"/>
                    </a:ext>
                  </a:extLst>
                </a:gridCol>
              </a:tblGrid>
              <a:tr h="370840">
                <a:tc>
                  <a:txBody>
                    <a:bodyPr/>
                    <a:lstStyle/>
                    <a:p>
                      <a:pPr algn="ctr"/>
                      <a:r>
                        <a:rPr lang="nl-NL" dirty="0">
                          <a:solidFill>
                            <a:schemeClr val="bg1"/>
                          </a:solidFill>
                          <a:latin typeface="Rubrik" panose="02000503000000020004" pitchFamily="2" charset="77"/>
                        </a:rPr>
                        <a:t>Peanuts</a:t>
                      </a:r>
                    </a:p>
                  </a:txBody>
                  <a:tcPr/>
                </a:tc>
                <a:tc>
                  <a:txBody>
                    <a:bodyPr/>
                    <a:lstStyle/>
                    <a:p>
                      <a:pPr algn="ctr"/>
                      <a:r>
                        <a:rPr lang="nl-NL" dirty="0">
                          <a:solidFill>
                            <a:schemeClr val="bg1"/>
                          </a:solidFill>
                          <a:latin typeface="Rubrik" panose="02000503000000020004" pitchFamily="2" charset="77"/>
                        </a:rPr>
                        <a:t>U8</a:t>
                      </a:r>
                    </a:p>
                  </a:txBody>
                  <a:tcPr/>
                </a:tc>
                <a:tc>
                  <a:txBody>
                    <a:bodyPr/>
                    <a:lstStyle/>
                    <a:p>
                      <a:pPr algn="ctr"/>
                      <a:r>
                        <a:rPr lang="nl-NL" dirty="0">
                          <a:solidFill>
                            <a:schemeClr val="bg1"/>
                          </a:solidFill>
                          <a:latin typeface="Rubrik" panose="02000503000000020004" pitchFamily="2" charset="77"/>
                        </a:rPr>
                        <a:t>U10</a:t>
                      </a:r>
                    </a:p>
                  </a:txBody>
                  <a:tcPr/>
                </a:tc>
                <a:tc>
                  <a:txBody>
                    <a:bodyPr/>
                    <a:lstStyle/>
                    <a:p>
                      <a:pPr algn="ctr"/>
                      <a:r>
                        <a:rPr lang="nl-NL" dirty="0">
                          <a:solidFill>
                            <a:schemeClr val="bg1"/>
                          </a:solidFill>
                          <a:latin typeface="Rubrik" panose="02000503000000020004" pitchFamily="2" charset="77"/>
                        </a:rPr>
                        <a:t>U12</a:t>
                      </a:r>
                    </a:p>
                  </a:txBody>
                  <a:tcPr/>
                </a:tc>
                <a:extLst>
                  <a:ext uri="{0D108BD9-81ED-4DB2-BD59-A6C34878D82A}">
                    <a16:rowId xmlns:a16="http://schemas.microsoft.com/office/drawing/2014/main" val="1652438399"/>
                  </a:ext>
                </a:extLst>
              </a:tr>
              <a:tr h="370840">
                <a:tc>
                  <a:txBody>
                    <a:bodyPr/>
                    <a:lstStyle/>
                    <a:p>
                      <a:pPr algn="ctr"/>
                      <a:r>
                        <a:rPr lang="nl-NL" dirty="0">
                          <a:solidFill>
                            <a:schemeClr val="bg1"/>
                          </a:solidFill>
                          <a:latin typeface="Rubrik" panose="02000503000000020004" pitchFamily="2" charset="77"/>
                        </a:rPr>
                        <a:t>3vs3</a:t>
                      </a:r>
                    </a:p>
                  </a:txBody>
                  <a:tcPr/>
                </a:tc>
                <a:tc>
                  <a:txBody>
                    <a:bodyPr/>
                    <a:lstStyle/>
                    <a:p>
                      <a:pPr algn="ctr"/>
                      <a:r>
                        <a:rPr lang="nl-NL" dirty="0">
                          <a:solidFill>
                            <a:schemeClr val="bg1"/>
                          </a:solidFill>
                          <a:latin typeface="Rubrik" panose="02000503000000020004" pitchFamily="2" charset="77"/>
                        </a:rPr>
                        <a:t>3vs3</a:t>
                      </a:r>
                    </a:p>
                  </a:txBody>
                  <a:tcPr/>
                </a:tc>
                <a:tc>
                  <a:txBody>
                    <a:bodyPr/>
                    <a:lstStyle/>
                    <a:p>
                      <a:pPr algn="ctr"/>
                      <a:r>
                        <a:rPr lang="nl-NL" dirty="0">
                          <a:solidFill>
                            <a:schemeClr val="bg1"/>
                          </a:solidFill>
                          <a:latin typeface="Rubrik" panose="02000503000000020004" pitchFamily="2" charset="77"/>
                        </a:rPr>
                        <a:t>4vs4</a:t>
                      </a:r>
                    </a:p>
                  </a:txBody>
                  <a:tcPr/>
                </a:tc>
                <a:tc>
                  <a:txBody>
                    <a:bodyPr/>
                    <a:lstStyle/>
                    <a:p>
                      <a:pPr algn="ctr"/>
                      <a:r>
                        <a:rPr lang="nl-NL" dirty="0">
                          <a:solidFill>
                            <a:schemeClr val="bg1"/>
                          </a:solidFill>
                          <a:latin typeface="Rubrik" panose="02000503000000020004" pitchFamily="2" charset="77"/>
                        </a:rPr>
                        <a:t>5vs5</a:t>
                      </a:r>
                    </a:p>
                  </a:txBody>
                  <a:tcPr/>
                </a:tc>
                <a:extLst>
                  <a:ext uri="{0D108BD9-81ED-4DB2-BD59-A6C34878D82A}">
                    <a16:rowId xmlns:a16="http://schemas.microsoft.com/office/drawing/2014/main" val="3035142858"/>
                  </a:ext>
                </a:extLst>
              </a:tr>
              <a:tr h="370840">
                <a:tc>
                  <a:txBody>
                    <a:bodyPr/>
                    <a:lstStyle/>
                    <a:p>
                      <a:pPr algn="ctr"/>
                      <a:r>
                        <a:rPr lang="nl-NL" dirty="0">
                          <a:solidFill>
                            <a:schemeClr val="bg1"/>
                          </a:solidFill>
                          <a:latin typeface="Rubrik" panose="02000503000000020004" pitchFamily="2" charset="77"/>
                        </a:rPr>
                        <a:t>5 spelers</a:t>
                      </a:r>
                    </a:p>
                  </a:txBody>
                  <a:tcPr/>
                </a:tc>
                <a:tc>
                  <a:txBody>
                    <a:bodyPr/>
                    <a:lstStyle/>
                    <a:p>
                      <a:pPr algn="ctr"/>
                      <a:r>
                        <a:rPr lang="nl-NL" dirty="0">
                          <a:solidFill>
                            <a:schemeClr val="bg1"/>
                          </a:solidFill>
                          <a:latin typeface="Rubrik" panose="02000503000000020004" pitchFamily="2" charset="77"/>
                        </a:rPr>
                        <a:t>12 spelers</a:t>
                      </a:r>
                    </a:p>
                  </a:txBody>
                  <a:tcPr/>
                </a:tc>
                <a:tc>
                  <a:txBody>
                    <a:bodyPr/>
                    <a:lstStyle/>
                    <a:p>
                      <a:pPr algn="ctr"/>
                      <a:r>
                        <a:rPr lang="nl-NL" dirty="0">
                          <a:solidFill>
                            <a:schemeClr val="bg1"/>
                          </a:solidFill>
                          <a:latin typeface="Rubrik" panose="02000503000000020004" pitchFamily="2" charset="77"/>
                        </a:rPr>
                        <a:t>12 spelers</a:t>
                      </a:r>
                    </a:p>
                  </a:txBody>
                  <a:tcPr/>
                </a:tc>
                <a:tc>
                  <a:txBody>
                    <a:bodyPr/>
                    <a:lstStyle/>
                    <a:p>
                      <a:pPr algn="ctr"/>
                      <a:r>
                        <a:rPr lang="nl-NL" dirty="0">
                          <a:solidFill>
                            <a:schemeClr val="bg1"/>
                          </a:solidFill>
                          <a:latin typeface="Rubrik" panose="02000503000000020004" pitchFamily="2" charset="77"/>
                        </a:rPr>
                        <a:t>12 spelers</a:t>
                      </a:r>
                    </a:p>
                  </a:txBody>
                  <a:tcPr/>
                </a:tc>
                <a:extLst>
                  <a:ext uri="{0D108BD9-81ED-4DB2-BD59-A6C34878D82A}">
                    <a16:rowId xmlns:a16="http://schemas.microsoft.com/office/drawing/2014/main" val="1119127017"/>
                  </a:ext>
                </a:extLst>
              </a:tr>
              <a:tr h="370840">
                <a:tc>
                  <a:txBody>
                    <a:bodyPr/>
                    <a:lstStyle/>
                    <a:p>
                      <a:pPr algn="ctr"/>
                      <a:r>
                        <a:rPr lang="nl-NL" dirty="0">
                          <a:solidFill>
                            <a:schemeClr val="bg1"/>
                          </a:solidFill>
                          <a:latin typeface="Rubrik" panose="02000503000000020004" pitchFamily="2" charset="77"/>
                        </a:rPr>
                        <a:t>Half terrein</a:t>
                      </a:r>
                    </a:p>
                  </a:txBody>
                  <a:tcPr/>
                </a:tc>
                <a:tc>
                  <a:txBody>
                    <a:bodyPr/>
                    <a:lstStyle/>
                    <a:p>
                      <a:pPr algn="ctr"/>
                      <a:r>
                        <a:rPr lang="nl-NL" dirty="0">
                          <a:solidFill>
                            <a:schemeClr val="bg1"/>
                          </a:solidFill>
                          <a:latin typeface="Rubrik" panose="02000503000000020004" pitchFamily="2" charset="77"/>
                        </a:rPr>
                        <a:t>Half terrein</a:t>
                      </a:r>
                    </a:p>
                  </a:txBody>
                  <a:tcPr/>
                </a:tc>
                <a:tc>
                  <a:txBody>
                    <a:bodyPr/>
                    <a:lstStyle/>
                    <a:p>
                      <a:pPr algn="ctr"/>
                      <a:r>
                        <a:rPr lang="nl-NL" dirty="0">
                          <a:solidFill>
                            <a:schemeClr val="bg1"/>
                          </a:solidFill>
                          <a:latin typeface="Rubrik" panose="02000503000000020004" pitchFamily="2" charset="77"/>
                        </a:rPr>
                        <a:t>3/4</a:t>
                      </a:r>
                      <a:r>
                        <a:rPr lang="nl-NL" baseline="30000" dirty="0">
                          <a:solidFill>
                            <a:schemeClr val="bg1"/>
                          </a:solidFill>
                          <a:latin typeface="Rubrik" panose="02000503000000020004" pitchFamily="2" charset="77"/>
                        </a:rPr>
                        <a:t>e</a:t>
                      </a:r>
                      <a:r>
                        <a:rPr lang="nl-NL" dirty="0">
                          <a:solidFill>
                            <a:schemeClr val="bg1"/>
                          </a:solidFill>
                          <a:latin typeface="Rubrik" panose="02000503000000020004" pitchFamily="2" charset="77"/>
                        </a:rPr>
                        <a:t> terrein</a:t>
                      </a:r>
                    </a:p>
                  </a:txBody>
                  <a:tcPr/>
                </a:tc>
                <a:tc>
                  <a:txBody>
                    <a:bodyPr/>
                    <a:lstStyle/>
                    <a:p>
                      <a:pPr algn="ctr"/>
                      <a:r>
                        <a:rPr lang="nl-NL" dirty="0">
                          <a:solidFill>
                            <a:schemeClr val="bg1"/>
                          </a:solidFill>
                          <a:latin typeface="Rubrik" panose="02000503000000020004" pitchFamily="2" charset="77"/>
                        </a:rPr>
                        <a:t>Volledig terrein</a:t>
                      </a:r>
                    </a:p>
                  </a:txBody>
                  <a:tcPr/>
                </a:tc>
                <a:extLst>
                  <a:ext uri="{0D108BD9-81ED-4DB2-BD59-A6C34878D82A}">
                    <a16:rowId xmlns:a16="http://schemas.microsoft.com/office/drawing/2014/main" val="2703949511"/>
                  </a:ext>
                </a:extLst>
              </a:tr>
              <a:tr h="370840">
                <a:tc>
                  <a:txBody>
                    <a:bodyPr/>
                    <a:lstStyle/>
                    <a:p>
                      <a:pPr algn="ctr"/>
                      <a:r>
                        <a:rPr lang="nl-NL" dirty="0">
                          <a:solidFill>
                            <a:schemeClr val="bg1"/>
                          </a:solidFill>
                          <a:latin typeface="Rubrik" panose="02000503000000020004" pitchFamily="2" charset="77"/>
                        </a:rPr>
                        <a:t>Inworp bij fout</a:t>
                      </a:r>
                    </a:p>
                  </a:txBody>
                  <a:tcPr/>
                </a:tc>
                <a:tc>
                  <a:txBody>
                    <a:bodyPr/>
                    <a:lstStyle/>
                    <a:p>
                      <a:pPr algn="ctr"/>
                      <a:r>
                        <a:rPr lang="nl-NL" dirty="0">
                          <a:solidFill>
                            <a:schemeClr val="bg1"/>
                          </a:solidFill>
                          <a:latin typeface="Rubrik" panose="02000503000000020004" pitchFamily="2" charset="77"/>
                        </a:rPr>
                        <a:t>Inworp bij fout</a:t>
                      </a:r>
                    </a:p>
                  </a:txBody>
                  <a:tcPr/>
                </a:tc>
                <a:tc>
                  <a:txBody>
                    <a:bodyPr/>
                    <a:lstStyle/>
                    <a:p>
                      <a:pPr algn="ctr"/>
                      <a:r>
                        <a:rPr lang="nl-NL" dirty="0" err="1">
                          <a:solidFill>
                            <a:schemeClr val="bg1"/>
                          </a:solidFill>
                          <a:latin typeface="Rubrik" panose="02000503000000020004" pitchFamily="2" charset="77"/>
                        </a:rPr>
                        <a:t>Vrijworp</a:t>
                      </a:r>
                      <a:endParaRPr lang="nl-NL" dirty="0">
                        <a:solidFill>
                          <a:schemeClr val="bg1"/>
                        </a:solidFill>
                        <a:latin typeface="Rubrik" panose="02000503000000020004" pitchFamily="2" charset="77"/>
                      </a:endParaRPr>
                    </a:p>
                  </a:txBody>
                  <a:tcPr/>
                </a:tc>
                <a:tc>
                  <a:txBody>
                    <a:bodyPr/>
                    <a:lstStyle/>
                    <a:p>
                      <a:pPr algn="ctr"/>
                      <a:r>
                        <a:rPr lang="nl-NL" dirty="0" err="1">
                          <a:solidFill>
                            <a:schemeClr val="bg1"/>
                          </a:solidFill>
                          <a:latin typeface="Rubrik" panose="02000503000000020004" pitchFamily="2" charset="77"/>
                        </a:rPr>
                        <a:t>Vrijworp</a:t>
                      </a:r>
                      <a:endParaRPr lang="nl-NL" dirty="0">
                        <a:solidFill>
                          <a:schemeClr val="bg1"/>
                        </a:solidFill>
                        <a:latin typeface="Rubrik" panose="02000503000000020004" pitchFamily="2" charset="77"/>
                      </a:endParaRPr>
                    </a:p>
                  </a:txBody>
                  <a:tcPr/>
                </a:tc>
                <a:extLst>
                  <a:ext uri="{0D108BD9-81ED-4DB2-BD59-A6C34878D82A}">
                    <a16:rowId xmlns:a16="http://schemas.microsoft.com/office/drawing/2014/main" val="63031651"/>
                  </a:ext>
                </a:extLst>
              </a:tr>
              <a:tr h="370840">
                <a:tc>
                  <a:txBody>
                    <a:bodyPr/>
                    <a:lstStyle/>
                    <a:p>
                      <a:pPr algn="ctr"/>
                      <a:r>
                        <a:rPr lang="nl-NL" dirty="0">
                          <a:solidFill>
                            <a:schemeClr val="bg1"/>
                          </a:solidFill>
                          <a:latin typeface="Rubrik" panose="02000503000000020004" pitchFamily="2" charset="77"/>
                        </a:rPr>
                        <a:t>Inworp eindlijn bezoekers</a:t>
                      </a:r>
                    </a:p>
                  </a:txBody>
                  <a:tcPr/>
                </a:tc>
                <a:tc>
                  <a:txBody>
                    <a:bodyPr/>
                    <a:lstStyle/>
                    <a:p>
                      <a:pPr algn="ctr"/>
                      <a:r>
                        <a:rPr lang="nl-NL" dirty="0">
                          <a:solidFill>
                            <a:schemeClr val="bg1"/>
                          </a:solidFill>
                          <a:latin typeface="Rubrik" panose="02000503000000020004" pitchFamily="2" charset="77"/>
                        </a:rPr>
                        <a:t>Inworp eindlijn thuisploeg</a:t>
                      </a:r>
                    </a:p>
                  </a:txBody>
                  <a:tcPr/>
                </a:tc>
                <a:tc>
                  <a:txBody>
                    <a:bodyPr/>
                    <a:lstStyle/>
                    <a:p>
                      <a:pPr algn="ctr"/>
                      <a:r>
                        <a:rPr lang="nl-NL" dirty="0">
                          <a:solidFill>
                            <a:schemeClr val="bg1"/>
                          </a:solidFill>
                          <a:latin typeface="Rubrik" panose="02000503000000020004" pitchFamily="2" charset="77"/>
                        </a:rPr>
                        <a:t>Inworp eindlijn thuisploeg</a:t>
                      </a:r>
                    </a:p>
                  </a:txBody>
                  <a:tcPr/>
                </a:tc>
                <a:tc>
                  <a:txBody>
                    <a:bodyPr/>
                    <a:lstStyle/>
                    <a:p>
                      <a:pPr algn="ctr"/>
                      <a:r>
                        <a:rPr lang="nl-NL" dirty="0" err="1">
                          <a:solidFill>
                            <a:schemeClr val="bg1"/>
                          </a:solidFill>
                          <a:latin typeface="Rubrik" panose="02000503000000020004" pitchFamily="2" charset="77"/>
                        </a:rPr>
                        <a:t>Opworp</a:t>
                      </a:r>
                      <a:r>
                        <a:rPr lang="nl-NL" dirty="0">
                          <a:solidFill>
                            <a:schemeClr val="bg1"/>
                          </a:solidFill>
                          <a:latin typeface="Rubrik" panose="02000503000000020004" pitchFamily="2" charset="77"/>
                        </a:rPr>
                        <a:t> </a:t>
                      </a:r>
                    </a:p>
                  </a:txBody>
                  <a:tcPr/>
                </a:tc>
                <a:extLst>
                  <a:ext uri="{0D108BD9-81ED-4DB2-BD59-A6C34878D82A}">
                    <a16:rowId xmlns:a16="http://schemas.microsoft.com/office/drawing/2014/main" val="3544983720"/>
                  </a:ext>
                </a:extLst>
              </a:tr>
              <a:tr h="370840">
                <a:tc>
                  <a:txBody>
                    <a:bodyPr/>
                    <a:lstStyle/>
                    <a:p>
                      <a:pPr algn="ctr"/>
                      <a:r>
                        <a:rPr lang="nl-NL" dirty="0">
                          <a:solidFill>
                            <a:schemeClr val="bg1"/>
                          </a:solidFill>
                          <a:latin typeface="Rubrik" panose="02000503000000020004" pitchFamily="2" charset="77"/>
                        </a:rPr>
                        <a:t>X</a:t>
                      </a:r>
                    </a:p>
                  </a:txBody>
                  <a:tcPr/>
                </a:tc>
                <a:tc>
                  <a:txBody>
                    <a:bodyPr/>
                    <a:lstStyle/>
                    <a:p>
                      <a:pPr algn="ctr"/>
                      <a:r>
                        <a:rPr lang="nl-NL" dirty="0">
                          <a:solidFill>
                            <a:schemeClr val="bg1"/>
                          </a:solidFill>
                          <a:latin typeface="Rubrik" panose="02000503000000020004" pitchFamily="2" charset="77"/>
                        </a:rPr>
                        <a:t>X</a:t>
                      </a:r>
                    </a:p>
                  </a:txBody>
                  <a:tcPr/>
                </a:tc>
                <a:tc>
                  <a:txBody>
                    <a:bodyPr/>
                    <a:lstStyle/>
                    <a:p>
                      <a:pPr algn="ctr"/>
                      <a:r>
                        <a:rPr lang="nl-NL" dirty="0">
                          <a:solidFill>
                            <a:schemeClr val="bg1"/>
                          </a:solidFill>
                          <a:latin typeface="Rubrik" panose="02000503000000020004" pitchFamily="2" charset="77"/>
                        </a:rPr>
                        <a:t>X</a:t>
                      </a:r>
                    </a:p>
                  </a:txBody>
                  <a:tcPr/>
                </a:tc>
                <a:tc>
                  <a:txBody>
                    <a:bodyPr/>
                    <a:lstStyle/>
                    <a:p>
                      <a:pPr algn="ctr"/>
                      <a:r>
                        <a:rPr lang="nl-NL" dirty="0">
                          <a:solidFill>
                            <a:schemeClr val="bg1"/>
                          </a:solidFill>
                          <a:latin typeface="Rubrik" panose="02000503000000020004" pitchFamily="2" charset="77"/>
                        </a:rPr>
                        <a:t>5” regels ingeven</a:t>
                      </a:r>
                    </a:p>
                  </a:txBody>
                  <a:tcPr/>
                </a:tc>
                <a:extLst>
                  <a:ext uri="{0D108BD9-81ED-4DB2-BD59-A6C34878D82A}">
                    <a16:rowId xmlns:a16="http://schemas.microsoft.com/office/drawing/2014/main" val="1157957622"/>
                  </a:ext>
                </a:extLst>
              </a:tr>
              <a:tr h="370840">
                <a:tc>
                  <a:txBody>
                    <a:bodyPr/>
                    <a:lstStyle/>
                    <a:p>
                      <a:pPr algn="ctr"/>
                      <a:r>
                        <a:rPr lang="nl-NL" dirty="0">
                          <a:solidFill>
                            <a:schemeClr val="bg1"/>
                          </a:solidFill>
                          <a:latin typeface="Rubrik" panose="02000503000000020004" pitchFamily="2" charset="77"/>
                        </a:rPr>
                        <a:t>X</a:t>
                      </a:r>
                    </a:p>
                  </a:txBody>
                  <a:tcPr/>
                </a:tc>
                <a:tc>
                  <a:txBody>
                    <a:bodyPr/>
                    <a:lstStyle/>
                    <a:p>
                      <a:pPr algn="ctr"/>
                      <a:r>
                        <a:rPr lang="nl-NL" dirty="0">
                          <a:solidFill>
                            <a:schemeClr val="bg1"/>
                          </a:solidFill>
                          <a:latin typeface="Rubrik" panose="02000503000000020004" pitchFamily="2" charset="77"/>
                        </a:rPr>
                        <a:t>X</a:t>
                      </a:r>
                    </a:p>
                  </a:txBody>
                  <a:tcPr/>
                </a:tc>
                <a:tc>
                  <a:txBody>
                    <a:bodyPr/>
                    <a:lstStyle/>
                    <a:p>
                      <a:pPr algn="ctr"/>
                      <a:r>
                        <a:rPr lang="nl-NL" dirty="0">
                          <a:solidFill>
                            <a:schemeClr val="bg1"/>
                          </a:solidFill>
                          <a:latin typeface="Rubrik" panose="02000503000000020004" pitchFamily="2" charset="77"/>
                        </a:rPr>
                        <a:t>X</a:t>
                      </a:r>
                    </a:p>
                  </a:txBody>
                  <a:tcPr/>
                </a:tc>
                <a:tc>
                  <a:txBody>
                    <a:bodyPr/>
                    <a:lstStyle/>
                    <a:p>
                      <a:pPr algn="ctr"/>
                      <a:r>
                        <a:rPr lang="nl-NL" dirty="0">
                          <a:solidFill>
                            <a:schemeClr val="bg1"/>
                          </a:solidFill>
                          <a:latin typeface="Rubrik" panose="02000503000000020004" pitchFamily="2" charset="77"/>
                        </a:rPr>
                        <a:t>Terugspeelbal</a:t>
                      </a:r>
                    </a:p>
                  </a:txBody>
                  <a:tcPr/>
                </a:tc>
                <a:extLst>
                  <a:ext uri="{0D108BD9-81ED-4DB2-BD59-A6C34878D82A}">
                    <a16:rowId xmlns:a16="http://schemas.microsoft.com/office/drawing/2014/main" val="1752867284"/>
                  </a:ext>
                </a:extLst>
              </a:tr>
              <a:tr h="370840">
                <a:tc>
                  <a:txBody>
                    <a:bodyPr/>
                    <a:lstStyle/>
                    <a:p>
                      <a:pPr algn="ctr"/>
                      <a:r>
                        <a:rPr lang="nl-NL" dirty="0">
                          <a:solidFill>
                            <a:schemeClr val="bg1"/>
                          </a:solidFill>
                          <a:latin typeface="Rubrik" panose="02000503000000020004" pitchFamily="2" charset="77"/>
                        </a:rPr>
                        <a:t>Loopregel</a:t>
                      </a:r>
                    </a:p>
                  </a:txBody>
                  <a:tcPr/>
                </a:tc>
                <a:tc>
                  <a:txBody>
                    <a:bodyPr/>
                    <a:lstStyle/>
                    <a:p>
                      <a:pPr algn="ctr"/>
                      <a:r>
                        <a:rPr lang="nl-NL" dirty="0">
                          <a:solidFill>
                            <a:schemeClr val="bg1"/>
                          </a:solidFill>
                          <a:latin typeface="Rubrik" panose="02000503000000020004" pitchFamily="2" charset="77"/>
                        </a:rPr>
                        <a:t>Loopregel</a:t>
                      </a:r>
                    </a:p>
                  </a:txBody>
                  <a:tcPr/>
                </a:tc>
                <a:tc>
                  <a:txBody>
                    <a:bodyPr/>
                    <a:lstStyle/>
                    <a:p>
                      <a:pPr algn="ctr"/>
                      <a:r>
                        <a:rPr lang="nl-NL" dirty="0">
                          <a:solidFill>
                            <a:schemeClr val="bg1"/>
                          </a:solidFill>
                          <a:latin typeface="Rubrik" panose="02000503000000020004" pitchFamily="2" charset="77"/>
                        </a:rPr>
                        <a:t>Loopregel</a:t>
                      </a:r>
                    </a:p>
                  </a:txBody>
                  <a:tcPr/>
                </a:tc>
                <a:tc>
                  <a:txBody>
                    <a:bodyPr/>
                    <a:lstStyle/>
                    <a:p>
                      <a:pPr algn="ctr"/>
                      <a:r>
                        <a:rPr lang="nl-NL" dirty="0">
                          <a:solidFill>
                            <a:schemeClr val="bg1"/>
                          </a:solidFill>
                          <a:latin typeface="Rubrik" panose="02000503000000020004" pitchFamily="2" charset="77"/>
                        </a:rPr>
                        <a:t>Loopregel</a:t>
                      </a:r>
                    </a:p>
                  </a:txBody>
                  <a:tcPr/>
                </a:tc>
                <a:extLst>
                  <a:ext uri="{0D108BD9-81ED-4DB2-BD59-A6C34878D82A}">
                    <a16:rowId xmlns:a16="http://schemas.microsoft.com/office/drawing/2014/main" val="416597556"/>
                  </a:ext>
                </a:extLst>
              </a:tr>
              <a:tr h="370840">
                <a:tc>
                  <a:txBody>
                    <a:bodyPr/>
                    <a:lstStyle/>
                    <a:p>
                      <a:pPr algn="ctr"/>
                      <a:r>
                        <a:rPr lang="nl-NL" dirty="0">
                          <a:solidFill>
                            <a:schemeClr val="bg1"/>
                          </a:solidFill>
                          <a:latin typeface="Rubrik" panose="02000503000000020004" pitchFamily="2" charset="77"/>
                        </a:rPr>
                        <a:t>Persoonlijke fouten</a:t>
                      </a:r>
                    </a:p>
                  </a:txBody>
                  <a:tcPr/>
                </a:tc>
                <a:tc>
                  <a:txBody>
                    <a:bodyPr/>
                    <a:lstStyle/>
                    <a:p>
                      <a:pPr algn="ctr"/>
                      <a:r>
                        <a:rPr lang="nl-NL" dirty="0">
                          <a:solidFill>
                            <a:schemeClr val="bg1"/>
                          </a:solidFill>
                          <a:latin typeface="Rubrik" panose="02000503000000020004" pitchFamily="2" charset="77"/>
                        </a:rPr>
                        <a:t>Persoonlijke fouten</a:t>
                      </a:r>
                    </a:p>
                  </a:txBody>
                  <a:tcPr/>
                </a:tc>
                <a:tc>
                  <a:txBody>
                    <a:bodyPr/>
                    <a:lstStyle/>
                    <a:p>
                      <a:pPr algn="ctr"/>
                      <a:r>
                        <a:rPr lang="nl-NL" dirty="0">
                          <a:solidFill>
                            <a:schemeClr val="bg1"/>
                          </a:solidFill>
                          <a:latin typeface="Rubrik" panose="02000503000000020004" pitchFamily="2" charset="77"/>
                        </a:rPr>
                        <a:t>Persoonlijke fouten</a:t>
                      </a:r>
                    </a:p>
                  </a:txBody>
                  <a:tcPr/>
                </a:tc>
                <a:tc>
                  <a:txBody>
                    <a:bodyPr/>
                    <a:lstStyle/>
                    <a:p>
                      <a:pPr algn="ctr"/>
                      <a:r>
                        <a:rPr lang="nl-NL" dirty="0">
                          <a:solidFill>
                            <a:schemeClr val="bg1"/>
                          </a:solidFill>
                          <a:latin typeface="Rubrik" panose="02000503000000020004" pitchFamily="2" charset="77"/>
                        </a:rPr>
                        <a:t>Persoonlijke fouten (max 5) + ploegfouten</a:t>
                      </a:r>
                    </a:p>
                  </a:txBody>
                  <a:tcPr/>
                </a:tc>
                <a:extLst>
                  <a:ext uri="{0D108BD9-81ED-4DB2-BD59-A6C34878D82A}">
                    <a16:rowId xmlns:a16="http://schemas.microsoft.com/office/drawing/2014/main" val="621808469"/>
                  </a:ext>
                </a:extLst>
              </a:tr>
              <a:tr h="370840">
                <a:tc>
                  <a:txBody>
                    <a:bodyPr/>
                    <a:lstStyle/>
                    <a:p>
                      <a:pPr algn="ctr"/>
                      <a:r>
                        <a:rPr lang="nl-NL" dirty="0">
                          <a:solidFill>
                            <a:schemeClr val="bg1"/>
                          </a:solidFill>
                          <a:latin typeface="Rubrik" panose="02000503000000020004" pitchFamily="2" charset="77"/>
                        </a:rPr>
                        <a:t>Coaches zijn ref</a:t>
                      </a:r>
                    </a:p>
                  </a:txBody>
                  <a:tcPr/>
                </a:tc>
                <a:tc>
                  <a:txBody>
                    <a:bodyPr/>
                    <a:lstStyle/>
                    <a:p>
                      <a:pPr algn="ctr"/>
                      <a:r>
                        <a:rPr lang="nl-NL" dirty="0">
                          <a:solidFill>
                            <a:schemeClr val="bg1"/>
                          </a:solidFill>
                          <a:latin typeface="Rubrik" panose="02000503000000020004" pitchFamily="2" charset="77"/>
                        </a:rPr>
                        <a:t>Junior Official</a:t>
                      </a:r>
                    </a:p>
                  </a:txBody>
                  <a:tcPr/>
                </a:tc>
                <a:tc>
                  <a:txBody>
                    <a:bodyPr/>
                    <a:lstStyle/>
                    <a:p>
                      <a:pPr algn="ctr"/>
                      <a:r>
                        <a:rPr lang="nl-NL" dirty="0" err="1">
                          <a:solidFill>
                            <a:schemeClr val="bg1"/>
                          </a:solidFill>
                          <a:latin typeface="Rubrik" panose="02000503000000020004" pitchFamily="2" charset="77"/>
                        </a:rPr>
                        <a:t>Youth</a:t>
                      </a:r>
                      <a:r>
                        <a:rPr lang="nl-NL" dirty="0">
                          <a:solidFill>
                            <a:schemeClr val="bg1"/>
                          </a:solidFill>
                          <a:latin typeface="Rubrik" panose="02000503000000020004" pitchFamily="2" charset="77"/>
                        </a:rPr>
                        <a:t> Official</a:t>
                      </a:r>
                    </a:p>
                  </a:txBody>
                  <a:tcPr/>
                </a:tc>
                <a:tc>
                  <a:txBody>
                    <a:bodyPr/>
                    <a:lstStyle/>
                    <a:p>
                      <a:pPr algn="ctr"/>
                      <a:r>
                        <a:rPr lang="nl-NL" dirty="0" err="1">
                          <a:solidFill>
                            <a:schemeClr val="bg1"/>
                          </a:solidFill>
                          <a:latin typeface="Rubrik" panose="02000503000000020004" pitchFamily="2" charset="77"/>
                        </a:rPr>
                        <a:t>Youth</a:t>
                      </a:r>
                      <a:r>
                        <a:rPr lang="nl-NL" dirty="0">
                          <a:solidFill>
                            <a:schemeClr val="bg1"/>
                          </a:solidFill>
                          <a:latin typeface="Rubrik" panose="02000503000000020004" pitchFamily="2" charset="77"/>
                        </a:rPr>
                        <a:t> Official</a:t>
                      </a:r>
                    </a:p>
                  </a:txBody>
                  <a:tcPr/>
                </a:tc>
                <a:extLst>
                  <a:ext uri="{0D108BD9-81ED-4DB2-BD59-A6C34878D82A}">
                    <a16:rowId xmlns:a16="http://schemas.microsoft.com/office/drawing/2014/main" val="2463380861"/>
                  </a:ext>
                </a:extLst>
              </a:tr>
            </a:tbl>
          </a:graphicData>
        </a:graphic>
      </p:graphicFrame>
      <p:pic>
        <p:nvPicPr>
          <p:cNvPr id="6" name="Tijdelijke aanduiding voor inhoud 11" descr="Afbeelding met vectorafbeeldingen&#10;&#10;Beschrijving is gegenereerd met hoge betrouwbaarheid">
            <a:extLst>
              <a:ext uri="{FF2B5EF4-FFF2-40B4-BE49-F238E27FC236}">
                <a16:creationId xmlns:a16="http://schemas.microsoft.com/office/drawing/2014/main" id="{B1974B37-1F87-474D-A277-B7C9DC024D4A}"/>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11353800" y="5730908"/>
            <a:ext cx="647700" cy="800100"/>
          </a:xfrm>
          <a:prstGeom prst="rect">
            <a:avLst/>
          </a:prstGeom>
        </p:spPr>
      </p:pic>
      <p:pic>
        <p:nvPicPr>
          <p:cNvPr id="7" name="Afbeelding 6">
            <a:extLst>
              <a:ext uri="{FF2B5EF4-FFF2-40B4-BE49-F238E27FC236}">
                <a16:creationId xmlns:a16="http://schemas.microsoft.com/office/drawing/2014/main" id="{DC875A18-0F8E-0447-B5E3-7F533F513C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0641" y="103584"/>
            <a:ext cx="1810859" cy="1168004"/>
          </a:xfrm>
          <a:prstGeom prst="rect">
            <a:avLst/>
          </a:prstGeom>
        </p:spPr>
      </p:pic>
      <p:sp>
        <p:nvSpPr>
          <p:cNvPr id="8" name="Titel 1">
            <a:extLst>
              <a:ext uri="{FF2B5EF4-FFF2-40B4-BE49-F238E27FC236}">
                <a16:creationId xmlns:a16="http://schemas.microsoft.com/office/drawing/2014/main" id="{76F2D426-F7A9-87DF-8464-A298D5FC34C9}"/>
              </a:ext>
            </a:extLst>
          </p:cNvPr>
          <p:cNvSpPr txBox="1">
            <a:spLocks/>
          </p:cNvSpPr>
          <p:nvPr/>
        </p:nvSpPr>
        <p:spPr>
          <a:xfrm>
            <a:off x="1162050" y="10358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b="1" dirty="0">
                <a:solidFill>
                  <a:srgbClr val="434342"/>
                </a:solidFill>
                <a:latin typeface="Rubrik Bold" panose="02000503000000020004" pitchFamily="50" charset="0"/>
              </a:rPr>
              <a:t>5. Minibasketbal</a:t>
            </a:r>
            <a:endParaRPr lang="nl-NL" b="1" dirty="0">
              <a:solidFill>
                <a:srgbClr val="434342"/>
              </a:solidFill>
              <a:latin typeface="Rubrik Bold" panose="02000503000000020004" pitchFamily="50" charset="0"/>
            </a:endParaRPr>
          </a:p>
        </p:txBody>
      </p:sp>
    </p:spTree>
    <p:extLst>
      <p:ext uri="{BB962C8B-B14F-4D97-AF65-F5344CB8AC3E}">
        <p14:creationId xmlns:p14="http://schemas.microsoft.com/office/powerpoint/2010/main" val="3003759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6">
            <a:extLst>
              <a:ext uri="{FF2B5EF4-FFF2-40B4-BE49-F238E27FC236}">
                <a16:creationId xmlns:a16="http://schemas.microsoft.com/office/drawing/2014/main" id="{5CE5C38B-49CA-0CF1-1EE1-962E1ED9BEF2}"/>
              </a:ext>
            </a:extLst>
          </p:cNvPr>
          <p:cNvSpPr>
            <a:spLocks noGrp="1"/>
          </p:cNvSpPr>
          <p:nvPr>
            <p:ph idx="1"/>
          </p:nvPr>
        </p:nvSpPr>
        <p:spPr/>
        <p:txBody>
          <a:bodyPr/>
          <a:lstStyle/>
          <a:p>
            <a:pPr marL="0" indent="0">
              <a:buNone/>
            </a:pPr>
            <a:r>
              <a:rPr lang="nl-BE" u="sng" dirty="0"/>
              <a:t>5x5</a:t>
            </a:r>
          </a:p>
          <a:p>
            <a:pPr>
              <a:buBlip>
                <a:blip r:embed="rId3">
                  <a:extLst>
                    <a:ext uri="{96DAC541-7B7A-43D3-8B79-37D633B846F1}">
                      <asvg:svgBlip xmlns:asvg="http://schemas.microsoft.com/office/drawing/2016/SVG/main" r:embed="rId4"/>
                    </a:ext>
                  </a:extLst>
                </a:blip>
              </a:buBlip>
            </a:pPr>
            <a:r>
              <a:rPr lang="nl-BE" dirty="0" err="1"/>
              <a:t>Belgian</a:t>
            </a:r>
            <a:r>
              <a:rPr lang="nl-BE" dirty="0"/>
              <a:t> Lions </a:t>
            </a:r>
          </a:p>
          <a:p>
            <a:pPr>
              <a:buBlip>
                <a:blip r:embed="rId3">
                  <a:extLst>
                    <a:ext uri="{96DAC541-7B7A-43D3-8B79-37D633B846F1}">
                      <asvg:svgBlip xmlns:asvg="http://schemas.microsoft.com/office/drawing/2016/SVG/main" r:embed="rId4"/>
                    </a:ext>
                  </a:extLst>
                </a:blip>
              </a:buBlip>
            </a:pPr>
            <a:r>
              <a:rPr lang="nl-BE" dirty="0" err="1"/>
              <a:t>Belgian</a:t>
            </a:r>
            <a:r>
              <a:rPr lang="nl-BE" dirty="0"/>
              <a:t> Cats </a:t>
            </a:r>
          </a:p>
          <a:p>
            <a:pPr marL="0" indent="0">
              <a:buNone/>
            </a:pPr>
            <a:endParaRPr lang="nl-BE" dirty="0"/>
          </a:p>
          <a:p>
            <a:pPr marL="0" indent="0">
              <a:buNone/>
            </a:pPr>
            <a:r>
              <a:rPr lang="nl-BE" u="sng" dirty="0"/>
              <a:t>3x3</a:t>
            </a:r>
          </a:p>
          <a:p>
            <a:pPr>
              <a:buBlip>
                <a:blip r:embed="rId3">
                  <a:extLst>
                    <a:ext uri="{96DAC541-7B7A-43D3-8B79-37D633B846F1}">
                      <asvg:svgBlip xmlns:asvg="http://schemas.microsoft.com/office/drawing/2016/SVG/main" r:embed="rId4"/>
                    </a:ext>
                  </a:extLst>
                </a:blip>
              </a:buBlip>
            </a:pPr>
            <a:r>
              <a:rPr lang="nl-BE" dirty="0" err="1"/>
              <a:t>Belgian</a:t>
            </a:r>
            <a:r>
              <a:rPr lang="nl-BE" dirty="0"/>
              <a:t> Lions </a:t>
            </a:r>
          </a:p>
          <a:p>
            <a:pPr>
              <a:buBlip>
                <a:blip r:embed="rId3">
                  <a:extLst>
                    <a:ext uri="{96DAC541-7B7A-43D3-8B79-37D633B846F1}">
                      <asvg:svgBlip xmlns:asvg="http://schemas.microsoft.com/office/drawing/2016/SVG/main" r:embed="rId4"/>
                    </a:ext>
                  </a:extLst>
                </a:blip>
              </a:buBlip>
            </a:pPr>
            <a:r>
              <a:rPr lang="nl-BE" dirty="0" err="1"/>
              <a:t>Belgian</a:t>
            </a:r>
            <a:r>
              <a:rPr lang="nl-BE" dirty="0"/>
              <a:t> Cats </a:t>
            </a:r>
          </a:p>
        </p:txBody>
      </p:sp>
      <p:pic>
        <p:nvPicPr>
          <p:cNvPr id="4" name="Tijdelijke aanduiding voor inhoud 11" descr="Afbeelding met vectorafbeeldingen&#10;&#10;Beschrijving is gegenereerd met hoge betrouwbaarheid">
            <a:extLst>
              <a:ext uri="{FF2B5EF4-FFF2-40B4-BE49-F238E27FC236}">
                <a16:creationId xmlns:a16="http://schemas.microsoft.com/office/drawing/2014/main" id="{3BC3C8F3-E001-4822-A583-2AE7B23AF88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353800" y="5730908"/>
            <a:ext cx="647700" cy="800100"/>
          </a:xfrm>
          <a:prstGeom prst="rect">
            <a:avLst/>
          </a:prstGeom>
        </p:spPr>
      </p:pic>
      <p:sp>
        <p:nvSpPr>
          <p:cNvPr id="8" name="Titel 1">
            <a:extLst>
              <a:ext uri="{FF2B5EF4-FFF2-40B4-BE49-F238E27FC236}">
                <a16:creationId xmlns:a16="http://schemas.microsoft.com/office/drawing/2014/main" id="{870CD8F8-6D8E-462E-01E6-4E38EB502641}"/>
              </a:ext>
            </a:extLst>
          </p:cNvPr>
          <p:cNvSpPr txBox="1">
            <a:spLocks/>
          </p:cNvSpPr>
          <p:nvPr/>
        </p:nvSpPr>
        <p:spPr>
          <a:xfrm>
            <a:off x="965790" y="19973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b="1" dirty="0">
                <a:solidFill>
                  <a:srgbClr val="434342"/>
                </a:solidFill>
                <a:latin typeface="Rubrik Bold" panose="02000503000000020004" pitchFamily="50" charset="0"/>
              </a:rPr>
              <a:t>6. Nationale ploegen</a:t>
            </a:r>
            <a:endParaRPr lang="nl-NL" b="1" dirty="0">
              <a:solidFill>
                <a:srgbClr val="434342"/>
              </a:solidFill>
              <a:latin typeface="Rubrik Bold" panose="02000503000000020004" pitchFamily="50" charset="0"/>
            </a:endParaRPr>
          </a:p>
        </p:txBody>
      </p:sp>
      <p:pic>
        <p:nvPicPr>
          <p:cNvPr id="3074" name="Picture 2" descr="Basketball Belgium - Wikipedia">
            <a:extLst>
              <a:ext uri="{FF2B5EF4-FFF2-40B4-BE49-F238E27FC236}">
                <a16:creationId xmlns:a16="http://schemas.microsoft.com/office/drawing/2014/main" id="{2E9B0ABA-6E5F-580E-75C5-04F0A5A9A3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0509" y="1471580"/>
            <a:ext cx="4265871" cy="4265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309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6" name="Tijdelijke aanduiding voor inhoud 11" descr="Afbeelding met vectorafbeeldingen&#10;&#10;Beschrijving is gegenereerd met hoge betrouwbaarheid">
            <a:extLst>
              <a:ext uri="{FF2B5EF4-FFF2-40B4-BE49-F238E27FC236}">
                <a16:creationId xmlns:a16="http://schemas.microsoft.com/office/drawing/2014/main" id="{7338038E-5C46-43A3-A3EB-F20218ED014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285220" y="5835027"/>
            <a:ext cx="649986" cy="805768"/>
          </a:xfrm>
          <a:prstGeom prst="rect">
            <a:avLst/>
          </a:prstGeom>
        </p:spPr>
      </p:pic>
      <p:grpSp>
        <p:nvGrpSpPr>
          <p:cNvPr id="34" name="Groep 33">
            <a:extLst>
              <a:ext uri="{FF2B5EF4-FFF2-40B4-BE49-F238E27FC236}">
                <a16:creationId xmlns:a16="http://schemas.microsoft.com/office/drawing/2014/main" id="{8C209EA0-83D4-4CB3-B51A-D8257B237E7E}"/>
              </a:ext>
            </a:extLst>
          </p:cNvPr>
          <p:cNvGrpSpPr/>
          <p:nvPr/>
        </p:nvGrpSpPr>
        <p:grpSpPr>
          <a:xfrm>
            <a:off x="682687" y="638722"/>
            <a:ext cx="4543863" cy="1141103"/>
            <a:chOff x="888132" y="1781336"/>
            <a:chExt cx="3075621" cy="480582"/>
          </a:xfrm>
        </p:grpSpPr>
        <p:sp>
          <p:nvSpPr>
            <p:cNvPr id="9" name="Tekstvak 8">
              <a:extLst>
                <a:ext uri="{FF2B5EF4-FFF2-40B4-BE49-F238E27FC236}">
                  <a16:creationId xmlns:a16="http://schemas.microsoft.com/office/drawing/2014/main" id="{F6D7998F-B98E-4226-B30C-3A6666FDF45B}"/>
                </a:ext>
              </a:extLst>
            </p:cNvPr>
            <p:cNvSpPr txBox="1"/>
            <p:nvPr/>
          </p:nvSpPr>
          <p:spPr>
            <a:xfrm>
              <a:off x="1159495" y="1781336"/>
              <a:ext cx="2532895" cy="295398"/>
            </a:xfrm>
            <a:prstGeom prst="rect">
              <a:avLst/>
            </a:prstGeom>
            <a:noFill/>
          </p:spPr>
          <p:txBody>
            <a:bodyPr wrap="square" rtlCol="0">
              <a:spAutoFit/>
            </a:bodyPr>
            <a:lstStyle/>
            <a:p>
              <a:pPr algn="ctr"/>
              <a:r>
                <a:rPr lang="nl-BE" sz="2400" b="1" dirty="0">
                  <a:latin typeface="Rubrik Bold" panose="02000503000000020004" pitchFamily="50" charset="0"/>
                </a:rPr>
                <a:t>Belgian Lions</a:t>
              </a:r>
            </a:p>
          </p:txBody>
        </p:sp>
        <p:sp>
          <p:nvSpPr>
            <p:cNvPr id="11" name="Tekstvak 10">
              <a:extLst>
                <a:ext uri="{FF2B5EF4-FFF2-40B4-BE49-F238E27FC236}">
                  <a16:creationId xmlns:a16="http://schemas.microsoft.com/office/drawing/2014/main" id="{5A790160-D7FE-49D6-8A1A-E831BC70F2BE}"/>
                </a:ext>
              </a:extLst>
            </p:cNvPr>
            <p:cNvSpPr txBox="1"/>
            <p:nvPr/>
          </p:nvSpPr>
          <p:spPr>
            <a:xfrm>
              <a:off x="888132" y="2005906"/>
              <a:ext cx="3075621" cy="256012"/>
            </a:xfrm>
            <a:prstGeom prst="rect">
              <a:avLst/>
            </a:prstGeom>
            <a:noFill/>
          </p:spPr>
          <p:txBody>
            <a:bodyPr wrap="square" rtlCol="0">
              <a:spAutoFit/>
            </a:bodyPr>
            <a:lstStyle/>
            <a:p>
              <a:pPr algn="ctr"/>
              <a:r>
                <a:rPr lang="nl-BE" sz="2000" b="1" dirty="0">
                  <a:latin typeface="Rubrik Bold" panose="02000503000000020004"/>
                </a:rPr>
                <a:t>Nationale herenploeg</a:t>
              </a:r>
            </a:p>
          </p:txBody>
        </p:sp>
        <p:cxnSp>
          <p:nvCxnSpPr>
            <p:cNvPr id="17" name="Rechte verbindingslijn 16">
              <a:extLst>
                <a:ext uri="{FF2B5EF4-FFF2-40B4-BE49-F238E27FC236}">
                  <a16:creationId xmlns:a16="http://schemas.microsoft.com/office/drawing/2014/main" id="{FCCF8F33-F936-4DEA-BCBC-746CC82016E4}"/>
                </a:ext>
              </a:extLst>
            </p:cNvPr>
            <p:cNvCxnSpPr>
              <a:cxnSpLocks/>
            </p:cNvCxnSpPr>
            <p:nvPr/>
          </p:nvCxnSpPr>
          <p:spPr>
            <a:xfrm>
              <a:off x="1159496" y="2005906"/>
              <a:ext cx="2532895" cy="0"/>
            </a:xfrm>
            <a:prstGeom prst="line">
              <a:avLst/>
            </a:prstGeom>
            <a:ln w="19050">
              <a:solidFill>
                <a:srgbClr val="434342"/>
              </a:solidFill>
              <a:prstDash val="sysDot"/>
            </a:ln>
          </p:spPr>
          <p:style>
            <a:lnRef idx="1">
              <a:schemeClr val="accent1"/>
            </a:lnRef>
            <a:fillRef idx="0">
              <a:schemeClr val="accent1"/>
            </a:fillRef>
            <a:effectRef idx="0">
              <a:schemeClr val="accent1"/>
            </a:effectRef>
            <a:fontRef idx="minor">
              <a:schemeClr val="tx1"/>
            </a:fontRef>
          </p:style>
        </p:cxnSp>
      </p:grpSp>
      <p:sp>
        <p:nvSpPr>
          <p:cNvPr id="3" name="ZoneTexte 2"/>
          <p:cNvSpPr txBox="1"/>
          <p:nvPr/>
        </p:nvSpPr>
        <p:spPr>
          <a:xfrm>
            <a:off x="5732562" y="2009563"/>
            <a:ext cx="6459438" cy="3539430"/>
          </a:xfrm>
          <a:prstGeom prst="rect">
            <a:avLst/>
          </a:prstGeom>
          <a:noFill/>
        </p:spPr>
        <p:txBody>
          <a:bodyPr wrap="square" rtlCol="0">
            <a:spAutoFit/>
          </a:bodyPr>
          <a:lstStyle/>
          <a:p>
            <a:pPr marL="342900" indent="-342900">
              <a:buBlip>
                <a:blip r:embed="rId4">
                  <a:extLst>
                    <a:ext uri="{96DAC541-7B7A-43D3-8B79-37D633B846F1}">
                      <asvg:svgBlip xmlns:asvg="http://schemas.microsoft.com/office/drawing/2016/SVG/main" r:embed="rId5"/>
                    </a:ext>
                  </a:extLst>
                </a:blip>
              </a:buBlip>
            </a:pPr>
            <a:r>
              <a:rPr lang="nl-NL" sz="2400" dirty="0">
                <a:latin typeface="Rubrik Bold" panose="02000503000000020004"/>
              </a:rPr>
              <a:t>1935 eerste internationaal tornooi (EK)</a:t>
            </a:r>
          </a:p>
          <a:p>
            <a:pPr marL="342900" indent="-342900">
              <a:buBlip>
                <a:blip r:embed="rId4">
                  <a:extLst>
                    <a:ext uri="{96DAC541-7B7A-43D3-8B79-37D633B846F1}">
                      <asvg:svgBlip xmlns:asvg="http://schemas.microsoft.com/office/drawing/2016/SVG/main" r:embed="rId5"/>
                    </a:ext>
                  </a:extLst>
                </a:blip>
              </a:buBlip>
            </a:pPr>
            <a:r>
              <a:rPr lang="nl-NL" sz="2400" dirty="0">
                <a:latin typeface="Rubrik Bold" panose="02000503000000020004"/>
              </a:rPr>
              <a:t>16 deelnames aan EK</a:t>
            </a:r>
          </a:p>
          <a:p>
            <a:pPr marL="342900" indent="-342900">
              <a:buBlip>
                <a:blip r:embed="rId4">
                  <a:extLst>
                    <a:ext uri="{96DAC541-7B7A-43D3-8B79-37D633B846F1}">
                      <asvg:svgBlip xmlns:asvg="http://schemas.microsoft.com/office/drawing/2016/SVG/main" r:embed="rId5"/>
                    </a:ext>
                  </a:extLst>
                </a:blip>
              </a:buBlip>
            </a:pPr>
            <a:r>
              <a:rPr lang="nl-NL" sz="2400" dirty="0">
                <a:latin typeface="Rubrik Bold" panose="02000503000000020004"/>
              </a:rPr>
              <a:t>3x Olympische Spelen</a:t>
            </a:r>
          </a:p>
          <a:p>
            <a:pPr marL="800100" lvl="1" indent="-342900">
              <a:buBlip>
                <a:blip r:embed="rId6">
                  <a:extLst>
                    <a:ext uri="{96DAC541-7B7A-43D3-8B79-37D633B846F1}">
                      <asvg:svgBlip xmlns:asvg="http://schemas.microsoft.com/office/drawing/2016/SVG/main" r:embed="rId7"/>
                    </a:ext>
                  </a:extLst>
                </a:blip>
              </a:buBlip>
            </a:pPr>
            <a:r>
              <a:rPr lang="nl-NL" sz="2400" dirty="0">
                <a:latin typeface="Rubrik Bold" panose="02000503000000020004"/>
              </a:rPr>
              <a:t>Berlijn</a:t>
            </a:r>
          </a:p>
          <a:p>
            <a:pPr marL="800100" lvl="1" indent="-342900">
              <a:buBlip>
                <a:blip r:embed="rId6">
                  <a:extLst>
                    <a:ext uri="{96DAC541-7B7A-43D3-8B79-37D633B846F1}">
                      <asvg:svgBlip xmlns:asvg="http://schemas.microsoft.com/office/drawing/2016/SVG/main" r:embed="rId7"/>
                    </a:ext>
                  </a:extLst>
                </a:blip>
              </a:buBlip>
            </a:pPr>
            <a:r>
              <a:rPr lang="nl-NL" sz="2400" dirty="0">
                <a:latin typeface="Rubrik Bold" panose="02000503000000020004"/>
              </a:rPr>
              <a:t>Londen </a:t>
            </a:r>
          </a:p>
          <a:p>
            <a:pPr marL="800100" lvl="1" indent="-342900">
              <a:buBlip>
                <a:blip r:embed="rId6">
                  <a:extLst>
                    <a:ext uri="{96DAC541-7B7A-43D3-8B79-37D633B846F1}">
                      <asvg:svgBlip xmlns:asvg="http://schemas.microsoft.com/office/drawing/2016/SVG/main" r:embed="rId7"/>
                    </a:ext>
                  </a:extLst>
                </a:blip>
              </a:buBlip>
            </a:pPr>
            <a:r>
              <a:rPr lang="nl-NL" sz="2400" dirty="0">
                <a:latin typeface="Rubrik Bold" panose="02000503000000020004"/>
              </a:rPr>
              <a:t>Helsinki </a:t>
            </a:r>
          </a:p>
          <a:p>
            <a:pPr marL="342900" indent="-342900">
              <a:buBlip>
                <a:blip r:embed="rId4">
                  <a:extLst>
                    <a:ext uri="{96DAC541-7B7A-43D3-8B79-37D633B846F1}">
                      <asvg:svgBlip xmlns:asvg="http://schemas.microsoft.com/office/drawing/2016/SVG/main" r:embed="rId5"/>
                    </a:ext>
                  </a:extLst>
                </a:blip>
              </a:buBlip>
            </a:pPr>
            <a:r>
              <a:rPr lang="nl-NL" sz="2400" dirty="0">
                <a:latin typeface="Rubrik Bold" panose="02000503000000020004"/>
              </a:rPr>
              <a:t>Nog geen WK deelname</a:t>
            </a:r>
          </a:p>
          <a:p>
            <a:endParaRPr lang="nl-NL" sz="2800" dirty="0">
              <a:latin typeface="Rubrik Bold" panose="02000503000000020004"/>
            </a:endParaRPr>
          </a:p>
          <a:p>
            <a:r>
              <a:rPr lang="nl-NL" sz="2800" b="1" dirty="0">
                <a:solidFill>
                  <a:srgbClr val="D57B16"/>
                </a:solidFill>
                <a:latin typeface="Rubrik Bold" panose="02000503000000020004"/>
                <a:sym typeface="Wingdings" panose="05000000000000000000" pitchFamily="2" charset="2"/>
              </a:rPr>
              <a:t> </a:t>
            </a:r>
            <a:r>
              <a:rPr lang="nl-NL" sz="2800" b="1" dirty="0">
                <a:solidFill>
                  <a:srgbClr val="D57B16"/>
                </a:solidFill>
                <a:latin typeface="Rubrik Bold" panose="02000503000000020004"/>
                <a:hlinkClick r:id="rId8">
                  <a:extLst>
                    <a:ext uri="{A12FA001-AC4F-418D-AE19-62706E023703}">
                      <ahyp:hlinkClr xmlns:ahyp="http://schemas.microsoft.com/office/drawing/2018/hyperlinkcolor" val="tx"/>
                    </a:ext>
                  </a:extLst>
                </a:hlinkClick>
              </a:rPr>
              <a:t>https://www.basketballbelgium.be/nl/</a:t>
            </a:r>
            <a:endParaRPr lang="nl-NL" sz="2800" b="1" dirty="0">
              <a:solidFill>
                <a:srgbClr val="D57B16"/>
              </a:solidFill>
              <a:latin typeface="Rubrik Bold" panose="02000503000000020004"/>
            </a:endParaRPr>
          </a:p>
        </p:txBody>
      </p:sp>
      <p:pic>
        <p:nvPicPr>
          <p:cNvPr id="5" name="Afbeelding 4">
            <a:extLst>
              <a:ext uri="{FF2B5EF4-FFF2-40B4-BE49-F238E27FC236}">
                <a16:creationId xmlns:a16="http://schemas.microsoft.com/office/drawing/2014/main" id="{C8A81C71-415A-9548-8607-F3020701F2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63942" y="163784"/>
            <a:ext cx="1690587" cy="1721048"/>
          </a:xfrm>
          <a:prstGeom prst="rect">
            <a:avLst/>
          </a:prstGeom>
        </p:spPr>
      </p:pic>
      <p:pic>
        <p:nvPicPr>
          <p:cNvPr id="1026" name="Picture 2">
            <a:extLst>
              <a:ext uri="{FF2B5EF4-FFF2-40B4-BE49-F238E27FC236}">
                <a16:creationId xmlns:a16="http://schemas.microsoft.com/office/drawing/2014/main" id="{1FE40834-444B-46D2-BC2F-AD36C581BE3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1353" y="1989838"/>
            <a:ext cx="5166533" cy="3444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389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4">
            <a:extLst>
              <a:ext uri="{FF2B5EF4-FFF2-40B4-BE49-F238E27FC236}">
                <a16:creationId xmlns:a16="http://schemas.microsoft.com/office/drawing/2014/main" id="{82E2E774-E6D7-46B1-A31A-4578BBF3B050}"/>
              </a:ext>
            </a:extLst>
          </p:cNvPr>
          <p:cNvGrpSpPr/>
          <p:nvPr/>
        </p:nvGrpSpPr>
        <p:grpSpPr>
          <a:xfrm>
            <a:off x="744287" y="518536"/>
            <a:ext cx="3763917" cy="1140143"/>
            <a:chOff x="4586401" y="1561448"/>
            <a:chExt cx="2940866" cy="867655"/>
          </a:xfrm>
        </p:grpSpPr>
        <p:sp>
          <p:nvSpPr>
            <p:cNvPr id="5" name="Tekstvak 18">
              <a:extLst>
                <a:ext uri="{FF2B5EF4-FFF2-40B4-BE49-F238E27FC236}">
                  <a16:creationId xmlns:a16="http://schemas.microsoft.com/office/drawing/2014/main" id="{1EF57751-53B8-4CD1-A6E3-47E04E9F9C22}"/>
                </a:ext>
              </a:extLst>
            </p:cNvPr>
            <p:cNvSpPr txBox="1"/>
            <p:nvPr/>
          </p:nvSpPr>
          <p:spPr>
            <a:xfrm>
              <a:off x="4790387" y="1561448"/>
              <a:ext cx="2532895" cy="461665"/>
            </a:xfrm>
            <a:prstGeom prst="rect">
              <a:avLst/>
            </a:prstGeom>
            <a:noFill/>
          </p:spPr>
          <p:txBody>
            <a:bodyPr wrap="square" rtlCol="0">
              <a:spAutoFit/>
            </a:bodyPr>
            <a:lstStyle/>
            <a:p>
              <a:pPr algn="ctr"/>
              <a:r>
                <a:rPr lang="nl-BE" sz="2400" b="1" dirty="0">
                  <a:latin typeface="Rubrik Bold" panose="02000503000000020004" pitchFamily="50" charset="0"/>
                </a:rPr>
                <a:t>Belgian Cats</a:t>
              </a:r>
            </a:p>
          </p:txBody>
        </p:sp>
        <p:sp>
          <p:nvSpPr>
            <p:cNvPr id="6" name="Tekstvak 19">
              <a:extLst>
                <a:ext uri="{FF2B5EF4-FFF2-40B4-BE49-F238E27FC236}">
                  <a16:creationId xmlns:a16="http://schemas.microsoft.com/office/drawing/2014/main" id="{9B7F3875-B4CA-4BA2-A029-D9030A285EB9}"/>
                </a:ext>
              </a:extLst>
            </p:cNvPr>
            <p:cNvSpPr txBox="1"/>
            <p:nvPr/>
          </p:nvSpPr>
          <p:spPr>
            <a:xfrm>
              <a:off x="4586401" y="2028993"/>
              <a:ext cx="2940866" cy="400110"/>
            </a:xfrm>
            <a:prstGeom prst="rect">
              <a:avLst/>
            </a:prstGeom>
            <a:noFill/>
          </p:spPr>
          <p:txBody>
            <a:bodyPr wrap="square" rtlCol="0">
              <a:spAutoFit/>
            </a:bodyPr>
            <a:lstStyle/>
            <a:p>
              <a:pPr algn="ctr"/>
              <a:r>
                <a:rPr lang="nl-BE" sz="2000" b="1" dirty="0">
                  <a:latin typeface="Rubrik Bold" panose="02000503000000020004"/>
                </a:rPr>
                <a:t>Nationale damesploeg</a:t>
              </a:r>
            </a:p>
          </p:txBody>
        </p:sp>
        <p:cxnSp>
          <p:nvCxnSpPr>
            <p:cNvPr id="7" name="Rechte verbindingslijn 20">
              <a:extLst>
                <a:ext uri="{FF2B5EF4-FFF2-40B4-BE49-F238E27FC236}">
                  <a16:creationId xmlns:a16="http://schemas.microsoft.com/office/drawing/2014/main" id="{9E5E7865-B9D8-4471-949E-6DCA78BBC52C}"/>
                </a:ext>
              </a:extLst>
            </p:cNvPr>
            <p:cNvCxnSpPr>
              <a:cxnSpLocks/>
            </p:cNvCxnSpPr>
            <p:nvPr/>
          </p:nvCxnSpPr>
          <p:spPr>
            <a:xfrm>
              <a:off x="4790387" y="2005906"/>
              <a:ext cx="2532895" cy="0"/>
            </a:xfrm>
            <a:prstGeom prst="line">
              <a:avLst/>
            </a:prstGeom>
            <a:ln w="19050">
              <a:solidFill>
                <a:srgbClr val="434342"/>
              </a:solidFill>
              <a:prstDash val="sysDot"/>
            </a:ln>
          </p:spPr>
          <p:style>
            <a:lnRef idx="1">
              <a:schemeClr val="accent1"/>
            </a:lnRef>
            <a:fillRef idx="0">
              <a:schemeClr val="accent1"/>
            </a:fillRef>
            <a:effectRef idx="0">
              <a:schemeClr val="accent1"/>
            </a:effectRef>
            <a:fontRef idx="minor">
              <a:schemeClr val="tx1"/>
            </a:fontRef>
          </p:style>
        </p:cxnSp>
      </p:grpSp>
      <p:sp>
        <p:nvSpPr>
          <p:cNvPr id="2" name="ZoneTexte 1"/>
          <p:cNvSpPr txBox="1"/>
          <p:nvPr/>
        </p:nvSpPr>
        <p:spPr>
          <a:xfrm>
            <a:off x="454747" y="2678758"/>
            <a:ext cx="5950632" cy="2923877"/>
          </a:xfrm>
          <a:prstGeom prst="rect">
            <a:avLst/>
          </a:prstGeom>
          <a:noFill/>
        </p:spPr>
        <p:txBody>
          <a:bodyPr wrap="square" rtlCol="0">
            <a:spAutoFit/>
          </a:bodyPr>
          <a:lstStyle/>
          <a:p>
            <a:pPr marL="342900" indent="-342900">
              <a:buBlip>
                <a:blip r:embed="rId3">
                  <a:extLst>
                    <a:ext uri="{96DAC541-7B7A-43D3-8B79-37D633B846F1}">
                      <asvg:svgBlip xmlns:asvg="http://schemas.microsoft.com/office/drawing/2016/SVG/main" r:embed="rId4"/>
                    </a:ext>
                  </a:extLst>
                </a:blip>
              </a:buBlip>
            </a:pPr>
            <a:r>
              <a:rPr lang="nl-NL" sz="2400" dirty="0">
                <a:latin typeface="Rubrik Bold" panose="02000503000000020004" pitchFamily="2" charset="77"/>
              </a:rPr>
              <a:t>1950 eerste internationaal tornooi (EK)</a:t>
            </a:r>
          </a:p>
          <a:p>
            <a:pPr marL="342900" indent="-342900">
              <a:buBlip>
                <a:blip r:embed="rId3">
                  <a:extLst>
                    <a:ext uri="{96DAC541-7B7A-43D3-8B79-37D633B846F1}">
                      <asvg:svgBlip xmlns:asvg="http://schemas.microsoft.com/office/drawing/2016/SVG/main" r:embed="rId4"/>
                    </a:ext>
                  </a:extLst>
                </a:blip>
              </a:buBlip>
            </a:pPr>
            <a:r>
              <a:rPr lang="nl-NL" sz="2400" dirty="0">
                <a:latin typeface="Rubrik Bold" panose="02000503000000020004" pitchFamily="2" charset="77"/>
              </a:rPr>
              <a:t>12 deelnames aan EK</a:t>
            </a:r>
          </a:p>
          <a:p>
            <a:pPr marL="800100" lvl="1" indent="-342900">
              <a:buBlip>
                <a:blip r:embed="rId5">
                  <a:extLst>
                    <a:ext uri="{96DAC541-7B7A-43D3-8B79-37D633B846F1}">
                      <asvg:svgBlip xmlns:asvg="http://schemas.microsoft.com/office/drawing/2016/SVG/main" r:embed="rId6"/>
                    </a:ext>
                  </a:extLst>
                </a:blip>
              </a:buBlip>
            </a:pPr>
            <a:r>
              <a:rPr lang="nl-NL" sz="2400" dirty="0">
                <a:latin typeface="Rubrik Bold" panose="02000503000000020004" pitchFamily="2" charset="77"/>
              </a:rPr>
              <a:t>2017: </a:t>
            </a:r>
            <a:r>
              <a:rPr lang="nl-NL" sz="2400" b="1" dirty="0">
                <a:latin typeface="Rubrik Bold" panose="02000503000000020004" pitchFamily="2" charset="77"/>
              </a:rPr>
              <a:t>derde plaats</a:t>
            </a:r>
          </a:p>
          <a:p>
            <a:pPr marL="342900" indent="-342900">
              <a:buBlip>
                <a:blip r:embed="rId3">
                  <a:extLst>
                    <a:ext uri="{96DAC541-7B7A-43D3-8B79-37D633B846F1}">
                      <asvg:svgBlip xmlns:asvg="http://schemas.microsoft.com/office/drawing/2016/SVG/main" r:embed="rId4"/>
                    </a:ext>
                  </a:extLst>
                </a:blip>
              </a:buBlip>
            </a:pPr>
            <a:r>
              <a:rPr lang="nl-NL" sz="2400" dirty="0">
                <a:latin typeface="Rubrik Bold" panose="02000503000000020004" pitchFamily="2" charset="77"/>
              </a:rPr>
              <a:t>2018 eerste WK </a:t>
            </a:r>
            <a:r>
              <a:rPr lang="nl-NL" sz="2400" dirty="0">
                <a:latin typeface="Rubrik Bold" panose="02000503000000020004" pitchFamily="2" charset="77"/>
                <a:sym typeface="Wingdings" panose="05000000000000000000" pitchFamily="2" charset="2"/>
              </a:rPr>
              <a:t></a:t>
            </a:r>
            <a:r>
              <a:rPr lang="nl-NL" sz="2400" dirty="0">
                <a:latin typeface="Rubrik Bold" panose="02000503000000020004" pitchFamily="2" charset="77"/>
              </a:rPr>
              <a:t> </a:t>
            </a:r>
            <a:r>
              <a:rPr lang="nl-NL" sz="2400" b="1" dirty="0">
                <a:latin typeface="Rubrik Bold" panose="02000503000000020004" pitchFamily="2" charset="77"/>
              </a:rPr>
              <a:t>vierde plaats!</a:t>
            </a:r>
          </a:p>
          <a:p>
            <a:pPr marL="342900" indent="-342900">
              <a:buBlip>
                <a:blip r:embed="rId3">
                  <a:extLst>
                    <a:ext uri="{96DAC541-7B7A-43D3-8B79-37D633B846F1}">
                      <asvg:svgBlip xmlns:asvg="http://schemas.microsoft.com/office/drawing/2016/SVG/main" r:embed="rId4"/>
                    </a:ext>
                  </a:extLst>
                </a:blip>
              </a:buBlip>
            </a:pPr>
            <a:r>
              <a:rPr lang="nl-NL" sz="2400" dirty="0">
                <a:latin typeface="Rubrik Bold" panose="02000503000000020004" pitchFamily="2" charset="77"/>
              </a:rPr>
              <a:t>2021 eerste olympische deelname</a:t>
            </a:r>
          </a:p>
          <a:p>
            <a:pPr marL="800100" lvl="1" indent="-342900">
              <a:buBlip>
                <a:blip r:embed="rId5">
                  <a:extLst>
                    <a:ext uri="{96DAC541-7B7A-43D3-8B79-37D633B846F1}">
                      <asvg:svgBlip xmlns:asvg="http://schemas.microsoft.com/office/drawing/2016/SVG/main" r:embed="rId6"/>
                    </a:ext>
                  </a:extLst>
                </a:blip>
              </a:buBlip>
            </a:pPr>
            <a:r>
              <a:rPr lang="nl-NL" sz="2400" b="1" dirty="0">
                <a:latin typeface="Rubrik Bold" panose="02000503000000020004" pitchFamily="2" charset="77"/>
              </a:rPr>
              <a:t>Kwartfinales</a:t>
            </a:r>
          </a:p>
          <a:p>
            <a:endParaRPr lang="nl-NL" sz="2000" dirty="0">
              <a:latin typeface="Rubrik" panose="02000503000000020004" pitchFamily="2" charset="77"/>
            </a:endParaRPr>
          </a:p>
          <a:p>
            <a:pPr marL="342900" indent="-342900">
              <a:buFont typeface="Arial" panose="020B0604020202020204" pitchFamily="34" charset="0"/>
              <a:buChar char="•"/>
            </a:pPr>
            <a:endParaRPr lang="nl-BE" sz="2000" dirty="0">
              <a:latin typeface="Rubrik" panose="02000503000000020004" pitchFamily="2" charset="77"/>
            </a:endParaRPr>
          </a:p>
        </p:txBody>
      </p:sp>
      <p:pic>
        <p:nvPicPr>
          <p:cNvPr id="1026" name="Picture 2" descr="https://www.basketballbelgium.be/wp-content/uploads/2021/07/CATSTOKIO.jpg"/>
          <p:cNvPicPr>
            <a:picLocks noChangeAspect="1" noChangeArrowheads="1"/>
          </p:cNvPicPr>
          <p:nvPr/>
        </p:nvPicPr>
        <p:blipFill rotWithShape="1">
          <a:blip r:embed="rId7">
            <a:extLst>
              <a:ext uri="{28A0092B-C50C-407E-A947-70E740481C1C}">
                <a14:useLocalDpi xmlns:a14="http://schemas.microsoft.com/office/drawing/2010/main" val="0"/>
              </a:ext>
            </a:extLst>
          </a:blip>
          <a:srcRect l="6200" r="5570" b="25177"/>
          <a:stretch/>
        </p:blipFill>
        <p:spPr bwMode="auto">
          <a:xfrm>
            <a:off x="6405379" y="2451418"/>
            <a:ext cx="5262551" cy="2976768"/>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EE1BC899-5D7C-3F46-A765-FBCF636C0B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3921" y="171111"/>
            <a:ext cx="1923606" cy="1923606"/>
          </a:xfrm>
          <a:prstGeom prst="rect">
            <a:avLst/>
          </a:prstGeom>
        </p:spPr>
      </p:pic>
      <p:pic>
        <p:nvPicPr>
          <p:cNvPr id="10" name="Tijdelijke aanduiding voor inhoud 11" descr="Afbeelding met vectorafbeeldingen&#10;&#10;Beschrijving is gegenereerd met hoge betrouwbaarheid">
            <a:extLst>
              <a:ext uri="{FF2B5EF4-FFF2-40B4-BE49-F238E27FC236}">
                <a16:creationId xmlns:a16="http://schemas.microsoft.com/office/drawing/2014/main" id="{52F85BA0-86E4-7149-9ADF-EF29709EA3F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285220" y="5835027"/>
            <a:ext cx="649986" cy="805768"/>
          </a:xfrm>
          <a:prstGeom prst="rect">
            <a:avLst/>
          </a:prstGeom>
        </p:spPr>
      </p:pic>
    </p:spTree>
    <p:extLst>
      <p:ext uri="{BB962C8B-B14F-4D97-AF65-F5344CB8AC3E}">
        <p14:creationId xmlns:p14="http://schemas.microsoft.com/office/powerpoint/2010/main" val="2399436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ep 33">
            <a:extLst>
              <a:ext uri="{FF2B5EF4-FFF2-40B4-BE49-F238E27FC236}">
                <a16:creationId xmlns:a16="http://schemas.microsoft.com/office/drawing/2014/main" id="{8C209EA0-83D4-4CB3-B51A-D8257B237E7E}"/>
              </a:ext>
            </a:extLst>
          </p:cNvPr>
          <p:cNvGrpSpPr/>
          <p:nvPr/>
        </p:nvGrpSpPr>
        <p:grpSpPr>
          <a:xfrm>
            <a:off x="1235533" y="628927"/>
            <a:ext cx="3772402" cy="1071381"/>
            <a:chOff x="984057" y="1767666"/>
            <a:chExt cx="3192928" cy="736842"/>
          </a:xfrm>
        </p:grpSpPr>
        <p:sp>
          <p:nvSpPr>
            <p:cNvPr id="6" name="Tekstvak 8">
              <a:extLst>
                <a:ext uri="{FF2B5EF4-FFF2-40B4-BE49-F238E27FC236}">
                  <a16:creationId xmlns:a16="http://schemas.microsoft.com/office/drawing/2014/main" id="{F6D7998F-B98E-4226-B30C-3A6666FDF45B}"/>
                </a:ext>
              </a:extLst>
            </p:cNvPr>
            <p:cNvSpPr txBox="1"/>
            <p:nvPr/>
          </p:nvSpPr>
          <p:spPr>
            <a:xfrm>
              <a:off x="1079867" y="1767666"/>
              <a:ext cx="2842054" cy="317510"/>
            </a:xfrm>
            <a:prstGeom prst="rect">
              <a:avLst/>
            </a:prstGeom>
            <a:noFill/>
          </p:spPr>
          <p:txBody>
            <a:bodyPr wrap="square" rtlCol="0">
              <a:spAutoFit/>
            </a:bodyPr>
            <a:lstStyle/>
            <a:p>
              <a:pPr algn="ctr"/>
              <a:r>
                <a:rPr lang="nl-BE" sz="2400" b="1" dirty="0">
                  <a:latin typeface="Rubrik Bold" panose="02000503000000020004" pitchFamily="50" charset="0"/>
                </a:rPr>
                <a:t>3X3 </a:t>
              </a:r>
              <a:r>
                <a:rPr lang="nl-BE" sz="2400" b="1" dirty="0" err="1">
                  <a:latin typeface="Rubrik Bold" panose="02000503000000020004" pitchFamily="50" charset="0"/>
                </a:rPr>
                <a:t>Belgian</a:t>
              </a:r>
              <a:r>
                <a:rPr lang="nl-BE" sz="2400" b="1" dirty="0">
                  <a:latin typeface="Rubrik Bold" panose="02000503000000020004" pitchFamily="50" charset="0"/>
                </a:rPr>
                <a:t> Lions</a:t>
              </a:r>
            </a:p>
          </p:txBody>
        </p:sp>
        <p:sp>
          <p:nvSpPr>
            <p:cNvPr id="7" name="Tekstvak 10">
              <a:extLst>
                <a:ext uri="{FF2B5EF4-FFF2-40B4-BE49-F238E27FC236}">
                  <a16:creationId xmlns:a16="http://schemas.microsoft.com/office/drawing/2014/main" id="{5A790160-D7FE-49D6-8A1A-E831BC70F2BE}"/>
                </a:ext>
              </a:extLst>
            </p:cNvPr>
            <p:cNvSpPr txBox="1"/>
            <p:nvPr/>
          </p:nvSpPr>
          <p:spPr>
            <a:xfrm>
              <a:off x="984057" y="2229332"/>
              <a:ext cx="3192928" cy="275176"/>
            </a:xfrm>
            <a:prstGeom prst="rect">
              <a:avLst/>
            </a:prstGeom>
            <a:noFill/>
          </p:spPr>
          <p:txBody>
            <a:bodyPr wrap="square" rtlCol="0">
              <a:spAutoFit/>
            </a:bodyPr>
            <a:lstStyle/>
            <a:p>
              <a:pPr algn="ctr"/>
              <a:r>
                <a:rPr lang="nl-BE" sz="2000" b="1" dirty="0">
                  <a:latin typeface="Rubrik Bold" panose="02000503000000020004"/>
                </a:rPr>
                <a:t>Nationale herenploeg</a:t>
              </a:r>
            </a:p>
          </p:txBody>
        </p:sp>
        <p:cxnSp>
          <p:nvCxnSpPr>
            <p:cNvPr id="8" name="Rechte verbindingslijn 16">
              <a:extLst>
                <a:ext uri="{FF2B5EF4-FFF2-40B4-BE49-F238E27FC236}">
                  <a16:creationId xmlns:a16="http://schemas.microsoft.com/office/drawing/2014/main" id="{FCCF8F33-F936-4DEA-BCBC-746CC82016E4}"/>
                </a:ext>
              </a:extLst>
            </p:cNvPr>
            <p:cNvCxnSpPr>
              <a:cxnSpLocks/>
            </p:cNvCxnSpPr>
            <p:nvPr/>
          </p:nvCxnSpPr>
          <p:spPr>
            <a:xfrm>
              <a:off x="1159495" y="2157560"/>
              <a:ext cx="2532895" cy="0"/>
            </a:xfrm>
            <a:prstGeom prst="line">
              <a:avLst/>
            </a:prstGeom>
            <a:ln w="19050">
              <a:solidFill>
                <a:srgbClr val="434342"/>
              </a:solidFill>
              <a:prstDash val="sysDot"/>
            </a:ln>
          </p:spPr>
          <p:style>
            <a:lnRef idx="1">
              <a:schemeClr val="accent1"/>
            </a:lnRef>
            <a:fillRef idx="0">
              <a:schemeClr val="accent1"/>
            </a:fillRef>
            <a:effectRef idx="0">
              <a:schemeClr val="accent1"/>
            </a:effectRef>
            <a:fontRef idx="minor">
              <a:schemeClr val="tx1"/>
            </a:fontRef>
          </p:style>
        </p:cxnSp>
      </p:grpSp>
      <p:sp>
        <p:nvSpPr>
          <p:cNvPr id="9" name="ZoneTexte 8"/>
          <p:cNvSpPr txBox="1"/>
          <p:nvPr/>
        </p:nvSpPr>
        <p:spPr>
          <a:xfrm>
            <a:off x="5007935" y="3175836"/>
            <a:ext cx="6889289" cy="1815882"/>
          </a:xfrm>
          <a:prstGeom prst="rect">
            <a:avLst/>
          </a:prstGeom>
          <a:noFill/>
        </p:spPr>
        <p:txBody>
          <a:bodyPr wrap="square" rtlCol="0">
            <a:spAutoFit/>
          </a:bodyPr>
          <a:lstStyle/>
          <a:p>
            <a:pPr marL="457200" indent="-457200">
              <a:buBlip>
                <a:blip r:embed="rId3">
                  <a:extLst>
                    <a:ext uri="{96DAC541-7B7A-43D3-8B79-37D633B846F1}">
                      <asvg:svgBlip xmlns:asvg="http://schemas.microsoft.com/office/drawing/2016/SVG/main" r:embed="rId4"/>
                    </a:ext>
                  </a:extLst>
                </a:blip>
              </a:buBlip>
            </a:pPr>
            <a:r>
              <a:rPr lang="nl-NL" sz="2800" dirty="0">
                <a:latin typeface="Rubrik Bold" panose="02000503000000020004" pitchFamily="2" charset="77"/>
              </a:rPr>
              <a:t>4</a:t>
            </a:r>
            <a:r>
              <a:rPr lang="nl-NL" sz="2800" baseline="30000" dirty="0">
                <a:latin typeface="Rubrik Bold" panose="02000503000000020004" pitchFamily="2" charset="77"/>
              </a:rPr>
              <a:t>e</a:t>
            </a:r>
            <a:r>
              <a:rPr lang="nl-NL" sz="2800" dirty="0">
                <a:latin typeface="Rubrik Bold" panose="02000503000000020004" pitchFamily="2" charset="77"/>
              </a:rPr>
              <a:t> plaats op olympische spelen in Tokyo </a:t>
            </a:r>
          </a:p>
          <a:p>
            <a:pPr marL="914400" lvl="1" indent="-457200">
              <a:buBlip>
                <a:blip r:embed="rId5">
                  <a:extLst>
                    <a:ext uri="{96DAC541-7B7A-43D3-8B79-37D633B846F1}">
                      <asvg:svgBlip xmlns:asvg="http://schemas.microsoft.com/office/drawing/2016/SVG/main" r:embed="rId6"/>
                    </a:ext>
                  </a:extLst>
                </a:blip>
              </a:buBlip>
            </a:pPr>
            <a:r>
              <a:rPr lang="nl-NL" sz="2800" dirty="0">
                <a:latin typeface="Rubrik Bold" panose="02000503000000020004" pitchFamily="2" charset="77"/>
              </a:rPr>
              <a:t>Kleine finale verloren van Servië</a:t>
            </a:r>
          </a:p>
          <a:p>
            <a:pPr marL="914400" lvl="1" indent="-457200">
              <a:buBlip>
                <a:blip r:embed="rId5">
                  <a:extLst>
                    <a:ext uri="{96DAC541-7B7A-43D3-8B79-37D633B846F1}">
                      <asvg:svgBlip xmlns:asvg="http://schemas.microsoft.com/office/drawing/2016/SVG/main" r:embed="rId6"/>
                    </a:ext>
                  </a:extLst>
                </a:blip>
              </a:buBlip>
            </a:pPr>
            <a:r>
              <a:rPr lang="nl-NL" sz="2800" dirty="0">
                <a:latin typeface="Rubrik Bold" panose="02000503000000020004" pitchFamily="2" charset="77"/>
              </a:rPr>
              <a:t>Prestatie heeft België op de kaart gezet</a:t>
            </a:r>
          </a:p>
          <a:p>
            <a:pPr marL="457200" indent="-457200">
              <a:buBlip>
                <a:blip r:embed="rId3">
                  <a:extLst>
                    <a:ext uri="{96DAC541-7B7A-43D3-8B79-37D633B846F1}">
                      <asvg:svgBlip xmlns:asvg="http://schemas.microsoft.com/office/drawing/2016/SVG/main" r:embed="rId4"/>
                    </a:ext>
                  </a:extLst>
                </a:blip>
              </a:buBlip>
            </a:pPr>
            <a:r>
              <a:rPr lang="nl-NL" sz="2800" dirty="0">
                <a:latin typeface="Rubrik Bold" panose="02000503000000020004" pitchFamily="2" charset="77"/>
              </a:rPr>
              <a:t>2022: WK Antwerpen: 4</a:t>
            </a:r>
            <a:r>
              <a:rPr lang="nl-NL" sz="2800" baseline="30000" dirty="0">
                <a:latin typeface="Rubrik Bold" panose="02000503000000020004" pitchFamily="2" charset="77"/>
              </a:rPr>
              <a:t>e</a:t>
            </a:r>
            <a:r>
              <a:rPr lang="nl-NL" sz="2800" dirty="0">
                <a:latin typeface="Rubrik Bold" panose="02000503000000020004" pitchFamily="2" charset="77"/>
              </a:rPr>
              <a:t> plaats</a:t>
            </a:r>
          </a:p>
        </p:txBody>
      </p:sp>
      <p:pic>
        <p:nvPicPr>
          <p:cNvPr id="4" name="Afbeelding 3">
            <a:extLst>
              <a:ext uri="{FF2B5EF4-FFF2-40B4-BE49-F238E27FC236}">
                <a16:creationId xmlns:a16="http://schemas.microsoft.com/office/drawing/2014/main" id="{5EE38B9F-1679-FA41-9A1A-CDF8F44557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1133" y="149143"/>
            <a:ext cx="1601972" cy="1630836"/>
          </a:xfrm>
          <a:prstGeom prst="rect">
            <a:avLst/>
          </a:prstGeom>
        </p:spPr>
      </p:pic>
      <p:pic>
        <p:nvPicPr>
          <p:cNvPr id="11" name="Tijdelijke aanduiding voor inhoud 11" descr="Afbeelding met vectorafbeeldingen&#10;&#10;Beschrijving is gegenereerd met hoge betrouwbaarheid">
            <a:extLst>
              <a:ext uri="{FF2B5EF4-FFF2-40B4-BE49-F238E27FC236}">
                <a16:creationId xmlns:a16="http://schemas.microsoft.com/office/drawing/2014/main" id="{42DB0A59-FA89-E74C-80E7-702A8417CCF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285220" y="5835027"/>
            <a:ext cx="649986" cy="805768"/>
          </a:xfrm>
          <a:prstGeom prst="rect">
            <a:avLst/>
          </a:prstGeom>
        </p:spPr>
      </p:pic>
      <p:pic>
        <p:nvPicPr>
          <p:cNvPr id="1026" name="Picture 2" descr="Selectie 3×3 Lions voor het FIBA 3×3 Olympic Qualifying Tournament in Graz  | Basketball Belgium">
            <a:extLst>
              <a:ext uri="{FF2B5EF4-FFF2-40B4-BE49-F238E27FC236}">
                <a16:creationId xmlns:a16="http://schemas.microsoft.com/office/drawing/2014/main" id="{7612B762-C996-41C2-7E41-BF3DCDAAA57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2424" y="2571294"/>
            <a:ext cx="4537976" cy="2836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895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ep 34">
            <a:extLst>
              <a:ext uri="{FF2B5EF4-FFF2-40B4-BE49-F238E27FC236}">
                <a16:creationId xmlns:a16="http://schemas.microsoft.com/office/drawing/2014/main" id="{82E2E774-E6D7-46B1-A31A-4578BBF3B050}"/>
              </a:ext>
            </a:extLst>
          </p:cNvPr>
          <p:cNvGrpSpPr/>
          <p:nvPr/>
        </p:nvGrpSpPr>
        <p:grpSpPr>
          <a:xfrm>
            <a:off x="840987" y="560492"/>
            <a:ext cx="3518362" cy="1231390"/>
            <a:chOff x="4566086" y="1704714"/>
            <a:chExt cx="2981494" cy="966316"/>
          </a:xfrm>
        </p:grpSpPr>
        <p:sp>
          <p:nvSpPr>
            <p:cNvPr id="7" name="Tekstvak 18">
              <a:extLst>
                <a:ext uri="{FF2B5EF4-FFF2-40B4-BE49-F238E27FC236}">
                  <a16:creationId xmlns:a16="http://schemas.microsoft.com/office/drawing/2014/main" id="{1EF57751-53B8-4CD1-A6E3-47E04E9F9C22}"/>
                </a:ext>
              </a:extLst>
            </p:cNvPr>
            <p:cNvSpPr txBox="1"/>
            <p:nvPr/>
          </p:nvSpPr>
          <p:spPr>
            <a:xfrm>
              <a:off x="4608617" y="1704714"/>
              <a:ext cx="2896431" cy="461665"/>
            </a:xfrm>
            <a:prstGeom prst="rect">
              <a:avLst/>
            </a:prstGeom>
            <a:noFill/>
          </p:spPr>
          <p:txBody>
            <a:bodyPr wrap="square" rtlCol="0">
              <a:spAutoFit/>
            </a:bodyPr>
            <a:lstStyle/>
            <a:p>
              <a:pPr algn="ctr"/>
              <a:r>
                <a:rPr lang="nl-BE" sz="2400" b="1" dirty="0">
                  <a:solidFill>
                    <a:srgbClr val="434342"/>
                  </a:solidFill>
                  <a:latin typeface="Rubrik Bold" panose="02000503000000020004" pitchFamily="50" charset="0"/>
                </a:rPr>
                <a:t>3X3 Belgian Cats</a:t>
              </a:r>
            </a:p>
          </p:txBody>
        </p:sp>
        <p:sp>
          <p:nvSpPr>
            <p:cNvPr id="8" name="Tekstvak 19">
              <a:extLst>
                <a:ext uri="{FF2B5EF4-FFF2-40B4-BE49-F238E27FC236}">
                  <a16:creationId xmlns:a16="http://schemas.microsoft.com/office/drawing/2014/main" id="{9B7F3875-B4CA-4BA2-A029-D9030A285EB9}"/>
                </a:ext>
              </a:extLst>
            </p:cNvPr>
            <p:cNvSpPr txBox="1"/>
            <p:nvPr/>
          </p:nvSpPr>
          <p:spPr>
            <a:xfrm>
              <a:off x="4566086" y="2270920"/>
              <a:ext cx="2981494" cy="400110"/>
            </a:xfrm>
            <a:prstGeom prst="rect">
              <a:avLst/>
            </a:prstGeom>
            <a:noFill/>
          </p:spPr>
          <p:txBody>
            <a:bodyPr wrap="square" rtlCol="0">
              <a:spAutoFit/>
            </a:bodyPr>
            <a:lstStyle/>
            <a:p>
              <a:pPr algn="ctr"/>
              <a:r>
                <a:rPr lang="nl-BE" sz="2000" b="1" dirty="0">
                  <a:solidFill>
                    <a:srgbClr val="434342"/>
                  </a:solidFill>
                  <a:latin typeface="Rubrik Bold" panose="02000503000000020004"/>
                </a:rPr>
                <a:t>Nationale damesploeg</a:t>
              </a:r>
            </a:p>
          </p:txBody>
        </p:sp>
        <p:cxnSp>
          <p:nvCxnSpPr>
            <p:cNvPr id="9" name="Rechte verbindingslijn 20">
              <a:extLst>
                <a:ext uri="{FF2B5EF4-FFF2-40B4-BE49-F238E27FC236}">
                  <a16:creationId xmlns:a16="http://schemas.microsoft.com/office/drawing/2014/main" id="{9E5E7865-B9D8-4471-949E-6DCA78BBC52C}"/>
                </a:ext>
              </a:extLst>
            </p:cNvPr>
            <p:cNvCxnSpPr>
              <a:cxnSpLocks/>
            </p:cNvCxnSpPr>
            <p:nvPr/>
          </p:nvCxnSpPr>
          <p:spPr>
            <a:xfrm>
              <a:off x="4790387" y="2157560"/>
              <a:ext cx="2532895" cy="0"/>
            </a:xfrm>
            <a:prstGeom prst="line">
              <a:avLst/>
            </a:prstGeom>
            <a:ln w="19050">
              <a:solidFill>
                <a:srgbClr val="434342"/>
              </a:solidFill>
              <a:prstDash val="sysDot"/>
            </a:ln>
          </p:spPr>
          <p:style>
            <a:lnRef idx="1">
              <a:schemeClr val="accent1"/>
            </a:lnRef>
            <a:fillRef idx="0">
              <a:schemeClr val="accent1"/>
            </a:fillRef>
            <a:effectRef idx="0">
              <a:schemeClr val="accent1"/>
            </a:effectRef>
            <a:fontRef idx="minor">
              <a:schemeClr val="tx1"/>
            </a:fontRef>
          </p:style>
        </p:cxnSp>
      </p:grpSp>
      <p:sp>
        <p:nvSpPr>
          <p:cNvPr id="3" name="ZoneTexte 2"/>
          <p:cNvSpPr txBox="1"/>
          <p:nvPr/>
        </p:nvSpPr>
        <p:spPr>
          <a:xfrm>
            <a:off x="455498" y="3029158"/>
            <a:ext cx="5575885" cy="2677656"/>
          </a:xfrm>
          <a:prstGeom prst="rect">
            <a:avLst/>
          </a:prstGeom>
          <a:noFill/>
        </p:spPr>
        <p:txBody>
          <a:bodyPr wrap="square" rtlCol="0">
            <a:spAutoFit/>
          </a:bodyPr>
          <a:lstStyle/>
          <a:p>
            <a:pPr marL="342900" indent="-342900">
              <a:buBlip>
                <a:blip r:embed="rId3">
                  <a:extLst>
                    <a:ext uri="{96DAC541-7B7A-43D3-8B79-37D633B846F1}">
                      <asvg:svgBlip xmlns:asvg="http://schemas.microsoft.com/office/drawing/2016/SVG/main" r:embed="rId4"/>
                    </a:ext>
                  </a:extLst>
                </a:blip>
              </a:buBlip>
            </a:pPr>
            <a:r>
              <a:rPr lang="nl-BE" sz="2800" dirty="0">
                <a:latin typeface="Rubrik Bold" panose="02000503000000020004" pitchFamily="2" charset="77"/>
              </a:rPr>
              <a:t>Goud op EK kwalificatie  in 2014 met Ann Wauters</a:t>
            </a:r>
          </a:p>
          <a:p>
            <a:pPr marL="342900" indent="-342900">
              <a:buBlip>
                <a:blip r:embed="rId3">
                  <a:extLst>
                    <a:ext uri="{96DAC541-7B7A-43D3-8B79-37D633B846F1}">
                      <asvg:svgBlip xmlns:asvg="http://schemas.microsoft.com/office/drawing/2016/SVG/main" r:embed="rId4"/>
                    </a:ext>
                  </a:extLst>
                </a:blip>
              </a:buBlip>
            </a:pPr>
            <a:r>
              <a:rPr lang="nl-BE" sz="2800" dirty="0">
                <a:latin typeface="Rubrik Bold" panose="02000503000000020004" pitchFamily="2" charset="77"/>
              </a:rPr>
              <a:t>Brons op WK in 2014 met Ann Wauters</a:t>
            </a:r>
          </a:p>
          <a:p>
            <a:pPr marL="342900" indent="-342900">
              <a:buBlip>
                <a:blip r:embed="rId3">
                  <a:extLst>
                    <a:ext uri="{96DAC541-7B7A-43D3-8B79-37D633B846F1}">
                      <asvg:svgBlip xmlns:asvg="http://schemas.microsoft.com/office/drawing/2016/SVG/main" r:embed="rId4"/>
                    </a:ext>
                  </a:extLst>
                </a:blip>
              </a:buBlip>
            </a:pPr>
            <a:r>
              <a:rPr lang="nl-BE" sz="2800" dirty="0">
                <a:latin typeface="Rubrik Bold" panose="02000503000000020004" pitchFamily="2" charset="77"/>
              </a:rPr>
              <a:t>EK deelname in Parijs 2021</a:t>
            </a:r>
          </a:p>
          <a:p>
            <a:pPr marL="342900" indent="-342900">
              <a:buBlip>
                <a:blip r:embed="rId3">
                  <a:extLst>
                    <a:ext uri="{96DAC541-7B7A-43D3-8B79-37D633B846F1}">
                      <asvg:svgBlip xmlns:asvg="http://schemas.microsoft.com/office/drawing/2016/SVG/main" r:embed="rId4"/>
                    </a:ext>
                  </a:extLst>
                </a:blip>
              </a:buBlip>
            </a:pPr>
            <a:r>
              <a:rPr lang="nl-BE" sz="2800" dirty="0">
                <a:latin typeface="Rubrik Bold" panose="02000503000000020004" pitchFamily="2" charset="77"/>
              </a:rPr>
              <a:t>WK kwartfinale Antwerpen 2022</a:t>
            </a:r>
          </a:p>
        </p:txBody>
      </p:sp>
      <p:pic>
        <p:nvPicPr>
          <p:cNvPr id="4" name="Afbeelding 3">
            <a:extLst>
              <a:ext uri="{FF2B5EF4-FFF2-40B4-BE49-F238E27FC236}">
                <a16:creationId xmlns:a16="http://schemas.microsoft.com/office/drawing/2014/main" id="{A08E63A9-19A2-6A46-8E40-8103AC317D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4651" y="239109"/>
            <a:ext cx="1796902" cy="1796902"/>
          </a:xfrm>
          <a:prstGeom prst="rect">
            <a:avLst/>
          </a:prstGeom>
        </p:spPr>
      </p:pic>
      <p:pic>
        <p:nvPicPr>
          <p:cNvPr id="10" name="Tijdelijke aanduiding voor inhoud 11" descr="Afbeelding met vectorafbeeldingen&#10;&#10;Beschrijving is gegenereerd met hoge betrouwbaarheid">
            <a:extLst>
              <a:ext uri="{FF2B5EF4-FFF2-40B4-BE49-F238E27FC236}">
                <a16:creationId xmlns:a16="http://schemas.microsoft.com/office/drawing/2014/main" id="{612D40CB-10B2-DE4E-BE53-81A72334AF7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285220" y="5835027"/>
            <a:ext cx="649986" cy="805768"/>
          </a:xfrm>
          <a:prstGeom prst="rect">
            <a:avLst/>
          </a:prstGeom>
        </p:spPr>
      </p:pic>
      <p:pic>
        <p:nvPicPr>
          <p:cNvPr id="2050" name="Picture 2" descr="Ook voor Julie Vanloo en de Belgian Cats begint vandaag het WK 3x3:  “Schitterend om dit op topniveau mee te mogen maken” | Het Nieuwsblad Mobile">
            <a:extLst>
              <a:ext uri="{FF2B5EF4-FFF2-40B4-BE49-F238E27FC236}">
                <a16:creationId xmlns:a16="http://schemas.microsoft.com/office/drawing/2014/main" id="{F758A9B0-8AC0-35C0-D4B2-655EE558AC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4328" y="2096397"/>
            <a:ext cx="5575885" cy="3714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355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inhoud 11" descr="Afbeelding met vectorafbeeldingen&#10;&#10;Beschrijving is gegenereerd met hoge betrouwbaarheid">
            <a:extLst>
              <a:ext uri="{FF2B5EF4-FFF2-40B4-BE49-F238E27FC236}">
                <a16:creationId xmlns:a16="http://schemas.microsoft.com/office/drawing/2014/main" id="{612D40CB-10B2-DE4E-BE53-81A72334AF7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285220" y="5835027"/>
            <a:ext cx="649986" cy="805768"/>
          </a:xfrm>
          <a:prstGeom prst="rect">
            <a:avLst/>
          </a:prstGeom>
        </p:spPr>
      </p:pic>
      <p:sp>
        <p:nvSpPr>
          <p:cNvPr id="14" name="Tijdelijke aanduiding voor inhoud 2">
            <a:extLst>
              <a:ext uri="{FF2B5EF4-FFF2-40B4-BE49-F238E27FC236}">
                <a16:creationId xmlns:a16="http://schemas.microsoft.com/office/drawing/2014/main" id="{FA3A7BB9-A51D-4F01-A95F-A1394E6227CD}"/>
              </a:ext>
            </a:extLst>
          </p:cNvPr>
          <p:cNvSpPr>
            <a:spLocks noGrp="1"/>
          </p:cNvSpPr>
          <p:nvPr>
            <p:ph idx="1"/>
          </p:nvPr>
        </p:nvSpPr>
        <p:spPr>
          <a:xfrm>
            <a:off x="838200" y="2121737"/>
            <a:ext cx="4864331" cy="4351338"/>
          </a:xfrm>
        </p:spPr>
        <p:txBody>
          <a:bodyPr>
            <a:noAutofit/>
          </a:bodyPr>
          <a:lstStyle/>
          <a:p>
            <a:pPr>
              <a:buFontTx/>
              <a:buChar char="-"/>
            </a:pPr>
            <a:r>
              <a:rPr lang="nl-BE" sz="2000" dirty="0">
                <a:latin typeface="Rubrik Bold" panose="02000503000000020004"/>
              </a:rPr>
              <a:t>Filou Oostende</a:t>
            </a:r>
          </a:p>
          <a:p>
            <a:pPr>
              <a:buFontTx/>
              <a:buChar char="-"/>
            </a:pPr>
            <a:r>
              <a:rPr lang="nl-BE" sz="2000" dirty="0">
                <a:latin typeface="Rubrik Bold" panose="02000503000000020004"/>
              </a:rPr>
              <a:t>Belfius Mons-Hainaut</a:t>
            </a:r>
          </a:p>
          <a:p>
            <a:pPr>
              <a:buFontTx/>
              <a:buChar char="-"/>
            </a:pPr>
            <a:r>
              <a:rPr lang="nl-BE" sz="2000" dirty="0">
                <a:latin typeface="Rubrik Bold" panose="02000503000000020004"/>
              </a:rPr>
              <a:t>Hubo Limburg United</a:t>
            </a:r>
          </a:p>
          <a:p>
            <a:pPr>
              <a:buFontTx/>
              <a:buChar char="-"/>
            </a:pPr>
            <a:r>
              <a:rPr lang="nl-BE" sz="2000" dirty="0">
                <a:latin typeface="Rubrik Bold" panose="02000503000000020004"/>
              </a:rPr>
              <a:t>Kangoeroes Basket Mechelen</a:t>
            </a:r>
          </a:p>
          <a:p>
            <a:pPr>
              <a:buFontTx/>
              <a:buChar char="-"/>
            </a:pPr>
            <a:r>
              <a:rPr lang="nl-BE" sz="2000" dirty="0">
                <a:latin typeface="Rubrik Bold" panose="02000503000000020004"/>
              </a:rPr>
              <a:t>Okapi Aalst</a:t>
            </a:r>
          </a:p>
          <a:p>
            <a:pPr>
              <a:buFontTx/>
              <a:buChar char="-"/>
            </a:pPr>
            <a:r>
              <a:rPr lang="nl-BE" sz="2000" dirty="0">
                <a:latin typeface="Rubrik Bold" panose="02000503000000020004"/>
              </a:rPr>
              <a:t>Phoenix Brussels</a:t>
            </a:r>
          </a:p>
          <a:p>
            <a:pPr>
              <a:buFontTx/>
              <a:buChar char="-"/>
            </a:pPr>
            <a:r>
              <a:rPr lang="nl-BE" sz="2000" dirty="0">
                <a:latin typeface="Rubrik Bold" panose="02000503000000020004"/>
              </a:rPr>
              <a:t>Spirou Basket</a:t>
            </a:r>
          </a:p>
          <a:p>
            <a:pPr>
              <a:buFontTx/>
              <a:buChar char="-"/>
            </a:pPr>
            <a:r>
              <a:rPr lang="nl-BE" sz="2000" dirty="0">
                <a:latin typeface="Rubrik Bold" panose="02000503000000020004"/>
              </a:rPr>
              <a:t>Leuven Bears</a:t>
            </a:r>
          </a:p>
          <a:p>
            <a:pPr>
              <a:buFontTx/>
              <a:buChar char="-"/>
            </a:pPr>
            <a:r>
              <a:rPr lang="nl-BE" sz="2000" dirty="0">
                <a:latin typeface="Rubrik Bold" panose="02000503000000020004"/>
              </a:rPr>
              <a:t>Telenet Giants Antwerp</a:t>
            </a:r>
          </a:p>
          <a:p>
            <a:pPr>
              <a:buFontTx/>
              <a:buChar char="-"/>
            </a:pPr>
            <a:r>
              <a:rPr lang="nl-BE" sz="2000" dirty="0">
                <a:latin typeface="Rubrik Bold" panose="02000503000000020004"/>
              </a:rPr>
              <a:t>Voo Liege Basket</a:t>
            </a:r>
          </a:p>
          <a:p>
            <a:pPr marL="0" indent="0">
              <a:buNone/>
            </a:pPr>
            <a:r>
              <a:rPr lang="nl-BE" sz="2000" b="1" dirty="0">
                <a:solidFill>
                  <a:srgbClr val="D57B16"/>
                </a:solidFill>
                <a:latin typeface="Rubrik Bold" panose="02000503000000020004"/>
                <a:hlinkClick r:id="rId4">
                  <a:extLst>
                    <a:ext uri="{A12FA001-AC4F-418D-AE19-62706E023703}">
                      <ahyp:hlinkClr xmlns:ahyp="http://schemas.microsoft.com/office/drawing/2018/hyperlinkcolor" val="tx"/>
                    </a:ext>
                  </a:extLst>
                </a:hlinkClick>
              </a:rPr>
              <a:t>https://bnxtleague.com/nl/</a:t>
            </a:r>
            <a:r>
              <a:rPr lang="nl-BE" sz="2000" b="1" dirty="0">
                <a:solidFill>
                  <a:srgbClr val="D57B16"/>
                </a:solidFill>
                <a:latin typeface="Rubrik Bold" panose="02000503000000020004"/>
              </a:rPr>
              <a:t> </a:t>
            </a:r>
          </a:p>
          <a:p>
            <a:pPr>
              <a:buFontTx/>
              <a:buChar char="-"/>
            </a:pPr>
            <a:endParaRPr lang="nl-BE" sz="2000" dirty="0"/>
          </a:p>
        </p:txBody>
      </p:sp>
      <p:sp>
        <p:nvSpPr>
          <p:cNvPr id="15" name="Tijdelijke aanduiding voor inhoud 2">
            <a:extLst>
              <a:ext uri="{FF2B5EF4-FFF2-40B4-BE49-F238E27FC236}">
                <a16:creationId xmlns:a16="http://schemas.microsoft.com/office/drawing/2014/main" id="{3C4BC8BA-0039-43BB-9AC4-C5FD4DAD08C4}"/>
              </a:ext>
            </a:extLst>
          </p:cNvPr>
          <p:cNvSpPr txBox="1">
            <a:spLocks/>
          </p:cNvSpPr>
          <p:nvPr/>
        </p:nvSpPr>
        <p:spPr>
          <a:xfrm>
            <a:off x="6294119" y="2121737"/>
            <a:ext cx="4864331"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nl-BE" sz="2000" dirty="0">
                <a:latin typeface="Rubrik Bold" panose="02000503000000020004"/>
              </a:rPr>
              <a:t>Apollo Amsterdam</a:t>
            </a:r>
          </a:p>
          <a:p>
            <a:pPr>
              <a:buFontTx/>
              <a:buChar char="-"/>
            </a:pPr>
            <a:r>
              <a:rPr lang="nl-BE" sz="2000" dirty="0">
                <a:latin typeface="Rubrik Bold" panose="02000503000000020004"/>
              </a:rPr>
              <a:t>Aris Leeuwarden </a:t>
            </a:r>
          </a:p>
          <a:p>
            <a:pPr>
              <a:buFontTx/>
              <a:buChar char="-"/>
            </a:pPr>
            <a:r>
              <a:rPr lang="nl-BE" sz="2000" dirty="0">
                <a:latin typeface="Rubrik Bold" panose="02000503000000020004"/>
              </a:rPr>
              <a:t>Basketbal Academie Limburg</a:t>
            </a:r>
          </a:p>
          <a:p>
            <a:pPr>
              <a:buFontTx/>
              <a:buChar char="-"/>
            </a:pPr>
            <a:r>
              <a:rPr lang="nl-BE" sz="2000" dirty="0">
                <a:latin typeface="Rubrik Bold" panose="02000503000000020004"/>
              </a:rPr>
              <a:t>Den Helder Suns</a:t>
            </a:r>
          </a:p>
          <a:p>
            <a:pPr>
              <a:buFontTx/>
              <a:buChar char="-"/>
            </a:pPr>
            <a:r>
              <a:rPr lang="nl-BE" sz="2000" dirty="0">
                <a:latin typeface="Rubrik Bold" panose="02000503000000020004"/>
              </a:rPr>
              <a:t>Donar Groningen </a:t>
            </a:r>
          </a:p>
          <a:p>
            <a:pPr>
              <a:buFontTx/>
              <a:buChar char="-"/>
            </a:pPr>
            <a:r>
              <a:rPr lang="nl-BE" sz="2000" dirty="0">
                <a:latin typeface="Rubrik Bold" panose="02000503000000020004"/>
              </a:rPr>
              <a:t>Heroes Den Bosh</a:t>
            </a:r>
          </a:p>
          <a:p>
            <a:pPr>
              <a:buFontTx/>
              <a:buChar char="-"/>
            </a:pPr>
            <a:r>
              <a:rPr lang="nl-BE" sz="2000" dirty="0">
                <a:latin typeface="Rubrik Bold" panose="02000503000000020004"/>
              </a:rPr>
              <a:t>Landstede Hammers Zwolle</a:t>
            </a:r>
          </a:p>
          <a:p>
            <a:pPr>
              <a:buFontTx/>
              <a:buChar char="-"/>
            </a:pPr>
            <a:r>
              <a:rPr lang="nl-BE" sz="2000" dirty="0">
                <a:latin typeface="Rubrik Bold" panose="02000503000000020004"/>
              </a:rPr>
              <a:t>The Hague Royals </a:t>
            </a:r>
          </a:p>
          <a:p>
            <a:pPr>
              <a:buFontTx/>
              <a:buChar char="-"/>
            </a:pPr>
            <a:r>
              <a:rPr lang="nl-BE" sz="2000" dirty="0">
                <a:latin typeface="Rubrik Bold" panose="02000503000000020004"/>
              </a:rPr>
              <a:t>Yoast United</a:t>
            </a:r>
          </a:p>
          <a:p>
            <a:pPr>
              <a:buFontTx/>
              <a:buChar char="-"/>
            </a:pPr>
            <a:r>
              <a:rPr lang="nl-BE" sz="2000" dirty="0">
                <a:latin typeface="Rubrik Bold" panose="02000503000000020004"/>
              </a:rPr>
              <a:t>Zeeuw en Zeeuw Feyenoord B</a:t>
            </a:r>
          </a:p>
          <a:p>
            <a:pPr>
              <a:buFontTx/>
              <a:buChar char="-"/>
            </a:pPr>
            <a:r>
              <a:rPr lang="nl-BE" sz="2000" dirty="0">
                <a:latin typeface="Rubrik Bold" panose="02000503000000020004"/>
              </a:rPr>
              <a:t>Zorg en zekerheid Leiden</a:t>
            </a:r>
          </a:p>
          <a:p>
            <a:pPr>
              <a:buFontTx/>
              <a:buChar char="-"/>
            </a:pPr>
            <a:endParaRPr lang="nl-BE" sz="2000" dirty="0">
              <a:latin typeface="Rubrik Bold" panose="02000503000000020004"/>
            </a:endParaRPr>
          </a:p>
          <a:p>
            <a:pPr marL="0" indent="0">
              <a:buFont typeface="Arial" panose="020B0604020202020204" pitchFamily="34" charset="0"/>
              <a:buNone/>
            </a:pPr>
            <a:endParaRPr lang="nl-BE" sz="2000" dirty="0">
              <a:latin typeface="Rubrik Bold" panose="02000503000000020004"/>
            </a:endParaRPr>
          </a:p>
          <a:p>
            <a:pPr>
              <a:buFontTx/>
              <a:buChar char="-"/>
            </a:pPr>
            <a:endParaRPr lang="nl-BE" sz="2000" dirty="0"/>
          </a:p>
        </p:txBody>
      </p:sp>
      <p:pic>
        <p:nvPicPr>
          <p:cNvPr id="16" name="Afbeelding 15" descr="Afbeelding met tekst, silhouet&#10;&#10;Automatisch gegenereerde beschrijving">
            <a:extLst>
              <a:ext uri="{FF2B5EF4-FFF2-40B4-BE49-F238E27FC236}">
                <a16:creationId xmlns:a16="http://schemas.microsoft.com/office/drawing/2014/main" id="{7E0D1944-CBD3-4946-B369-BBB263B8B1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23466" y="188100"/>
            <a:ext cx="1260668" cy="1285485"/>
          </a:xfrm>
          <a:prstGeom prst="rect">
            <a:avLst/>
          </a:prstGeom>
        </p:spPr>
      </p:pic>
      <p:pic>
        <p:nvPicPr>
          <p:cNvPr id="17" name="Afbeelding 16">
            <a:extLst>
              <a:ext uri="{FF2B5EF4-FFF2-40B4-BE49-F238E27FC236}">
                <a16:creationId xmlns:a16="http://schemas.microsoft.com/office/drawing/2014/main" id="{B86F3551-3166-4176-886F-FE94754E1C57}"/>
              </a:ext>
            </a:extLst>
          </p:cNvPr>
          <p:cNvPicPr>
            <a:picLocks noChangeAspect="1"/>
          </p:cNvPicPr>
          <p:nvPr/>
        </p:nvPicPr>
        <p:blipFill rotWithShape="1">
          <a:blip r:embed="rId6">
            <a:extLst>
              <a:ext uri="{28A0092B-C50C-407E-A947-70E740481C1C}">
                <a14:useLocalDpi xmlns:a14="http://schemas.microsoft.com/office/drawing/2010/main" val="0"/>
              </a:ext>
            </a:extLst>
          </a:blip>
          <a:srcRect l="26808" t="26568" r="26544" b="24796"/>
          <a:stretch/>
        </p:blipFill>
        <p:spPr>
          <a:xfrm>
            <a:off x="1829987" y="1473585"/>
            <a:ext cx="726210" cy="495589"/>
          </a:xfrm>
          <a:prstGeom prst="rect">
            <a:avLst/>
          </a:prstGeom>
        </p:spPr>
      </p:pic>
      <p:pic>
        <p:nvPicPr>
          <p:cNvPr id="18" name="Afbeelding 17">
            <a:extLst>
              <a:ext uri="{FF2B5EF4-FFF2-40B4-BE49-F238E27FC236}">
                <a16:creationId xmlns:a16="http://schemas.microsoft.com/office/drawing/2014/main" id="{EA7B0EAE-8567-44F2-B775-2892566C96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7689" y="1296785"/>
            <a:ext cx="849190" cy="849190"/>
          </a:xfrm>
          <a:prstGeom prst="rect">
            <a:avLst/>
          </a:prstGeom>
        </p:spPr>
      </p:pic>
      <p:sp>
        <p:nvSpPr>
          <p:cNvPr id="12" name="Titel 1">
            <a:extLst>
              <a:ext uri="{FF2B5EF4-FFF2-40B4-BE49-F238E27FC236}">
                <a16:creationId xmlns:a16="http://schemas.microsoft.com/office/drawing/2014/main" id="{65EE5B1C-1E09-BEC5-C50C-1AD9F8A77FF8}"/>
              </a:ext>
            </a:extLst>
          </p:cNvPr>
          <p:cNvSpPr txBox="1">
            <a:spLocks/>
          </p:cNvSpPr>
          <p:nvPr/>
        </p:nvSpPr>
        <p:spPr>
          <a:xfrm>
            <a:off x="642850" y="22430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b="1" dirty="0">
                <a:solidFill>
                  <a:srgbClr val="434342"/>
                </a:solidFill>
                <a:latin typeface="Rubrik Bold" panose="02000503000000020004" pitchFamily="50" charset="0"/>
              </a:rPr>
              <a:t>7. BNXT League</a:t>
            </a:r>
            <a:endParaRPr lang="nl-NL" b="1" dirty="0">
              <a:solidFill>
                <a:srgbClr val="434342"/>
              </a:solidFill>
              <a:latin typeface="Rubrik Bold" panose="02000503000000020004" pitchFamily="50" charset="0"/>
            </a:endParaRPr>
          </a:p>
        </p:txBody>
      </p:sp>
    </p:spTree>
    <p:extLst>
      <p:ext uri="{BB962C8B-B14F-4D97-AF65-F5344CB8AC3E}">
        <p14:creationId xmlns:p14="http://schemas.microsoft.com/office/powerpoint/2010/main" val="2806042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781BBB-1011-4E8D-B171-6AF1012DCF43}"/>
              </a:ext>
            </a:extLst>
          </p:cNvPr>
          <p:cNvSpPr>
            <a:spLocks noGrp="1"/>
          </p:cNvSpPr>
          <p:nvPr>
            <p:ph type="title"/>
          </p:nvPr>
        </p:nvSpPr>
        <p:spPr>
          <a:xfrm>
            <a:off x="942680" y="365125"/>
            <a:ext cx="10411120" cy="1325563"/>
          </a:xfrm>
        </p:spPr>
        <p:txBody>
          <a:bodyPr/>
          <a:lstStyle/>
          <a:p>
            <a:r>
              <a:rPr lang="nl-BE" dirty="0">
                <a:solidFill>
                  <a:srgbClr val="D57B16"/>
                </a:solidFill>
                <a:latin typeface="Rubrik Bold" panose="02000503000000020004" pitchFamily="50" charset="0"/>
              </a:rPr>
              <a:t>Inhoud.</a:t>
            </a:r>
          </a:p>
        </p:txBody>
      </p:sp>
      <p:pic>
        <p:nvPicPr>
          <p:cNvPr id="5" name="Tijdelijke aanduiding voor inhoud 4">
            <a:extLst>
              <a:ext uri="{FF2B5EF4-FFF2-40B4-BE49-F238E27FC236}">
                <a16:creationId xmlns:a16="http://schemas.microsoft.com/office/drawing/2014/main" id="{702A0927-8E52-4BF1-8704-1690E7C8DB8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6248400"/>
            <a:ext cx="12192000" cy="609600"/>
          </a:xfrm>
        </p:spPr>
      </p:pic>
      <p:sp>
        <p:nvSpPr>
          <p:cNvPr id="6" name="Tekstvak 5">
            <a:extLst>
              <a:ext uri="{FF2B5EF4-FFF2-40B4-BE49-F238E27FC236}">
                <a16:creationId xmlns:a16="http://schemas.microsoft.com/office/drawing/2014/main" id="{4473C772-5730-4F86-B2DF-A8F908BE581C}"/>
              </a:ext>
            </a:extLst>
          </p:cNvPr>
          <p:cNvSpPr txBox="1"/>
          <p:nvPr/>
        </p:nvSpPr>
        <p:spPr>
          <a:xfrm>
            <a:off x="942680" y="1442300"/>
            <a:ext cx="5241303" cy="3709349"/>
          </a:xfrm>
          <a:prstGeom prst="rect">
            <a:avLst/>
          </a:prstGeom>
          <a:noFill/>
        </p:spPr>
        <p:txBody>
          <a:bodyPr wrap="square" rtlCol="0">
            <a:spAutoFit/>
          </a:bodyPr>
          <a:lstStyle/>
          <a:p>
            <a:pPr marL="342900" indent="-342900">
              <a:lnSpc>
                <a:spcPct val="150000"/>
              </a:lnSpc>
              <a:buAutoNum type="arabicPeriod"/>
            </a:pPr>
            <a:r>
              <a:rPr lang="nl-BE" sz="3200" dirty="0">
                <a:solidFill>
                  <a:srgbClr val="434342"/>
                </a:solidFill>
                <a:latin typeface="Rubrik Bold" panose="02000503000000020004" pitchFamily="50" charset="0"/>
              </a:rPr>
              <a:t>Wat is basketbal?</a:t>
            </a:r>
          </a:p>
          <a:p>
            <a:pPr>
              <a:lnSpc>
                <a:spcPct val="150000"/>
              </a:lnSpc>
            </a:pPr>
            <a:r>
              <a:rPr lang="nl-BE" sz="3200" dirty="0">
                <a:solidFill>
                  <a:srgbClr val="434342"/>
                </a:solidFill>
                <a:latin typeface="Rubrik Bold" panose="02000503000000020004" pitchFamily="50" charset="0"/>
              </a:rPr>
              <a:t>2. De geschiedenis </a:t>
            </a:r>
          </a:p>
          <a:p>
            <a:pPr>
              <a:lnSpc>
                <a:spcPct val="150000"/>
              </a:lnSpc>
            </a:pPr>
            <a:r>
              <a:rPr lang="nl-BE" sz="3200" dirty="0">
                <a:solidFill>
                  <a:srgbClr val="434342"/>
                </a:solidFill>
                <a:latin typeface="Rubrik Bold" panose="02000503000000020004" pitchFamily="50" charset="0"/>
              </a:rPr>
              <a:t>3. Materiaal en spelregels </a:t>
            </a:r>
          </a:p>
          <a:p>
            <a:pPr>
              <a:lnSpc>
                <a:spcPct val="150000"/>
              </a:lnSpc>
            </a:pPr>
            <a:r>
              <a:rPr lang="nl-BE" sz="3200" dirty="0">
                <a:solidFill>
                  <a:srgbClr val="434342"/>
                </a:solidFill>
                <a:latin typeface="Rubrik Bold" panose="02000503000000020004" pitchFamily="50" charset="0"/>
              </a:rPr>
              <a:t>4. 3x3 VS 5x5</a:t>
            </a:r>
          </a:p>
          <a:p>
            <a:pPr>
              <a:lnSpc>
                <a:spcPct val="150000"/>
              </a:lnSpc>
            </a:pPr>
            <a:r>
              <a:rPr lang="nl-BE" sz="3200" dirty="0">
                <a:solidFill>
                  <a:srgbClr val="434342"/>
                </a:solidFill>
                <a:latin typeface="Rubrik Bold" panose="02000503000000020004" pitchFamily="50" charset="0"/>
              </a:rPr>
              <a:t>5. Minibasket</a:t>
            </a:r>
          </a:p>
        </p:txBody>
      </p:sp>
      <p:sp>
        <p:nvSpPr>
          <p:cNvPr id="7" name="Tekstvak 6">
            <a:extLst>
              <a:ext uri="{FF2B5EF4-FFF2-40B4-BE49-F238E27FC236}">
                <a16:creationId xmlns:a16="http://schemas.microsoft.com/office/drawing/2014/main" id="{8DD4CD1B-8903-41CA-9A16-2FA6F76E955E}"/>
              </a:ext>
            </a:extLst>
          </p:cNvPr>
          <p:cNvSpPr txBox="1"/>
          <p:nvPr/>
        </p:nvSpPr>
        <p:spPr>
          <a:xfrm>
            <a:off x="6515492" y="1442300"/>
            <a:ext cx="5241303" cy="3709349"/>
          </a:xfrm>
          <a:prstGeom prst="rect">
            <a:avLst/>
          </a:prstGeom>
          <a:noFill/>
        </p:spPr>
        <p:txBody>
          <a:bodyPr wrap="square" rtlCol="0">
            <a:spAutoFit/>
          </a:bodyPr>
          <a:lstStyle/>
          <a:p>
            <a:pPr>
              <a:lnSpc>
                <a:spcPct val="150000"/>
              </a:lnSpc>
            </a:pPr>
            <a:r>
              <a:rPr lang="nl-BE" sz="3200" dirty="0">
                <a:solidFill>
                  <a:srgbClr val="434342"/>
                </a:solidFill>
                <a:latin typeface="Rubrik Bold" panose="02000503000000020004" pitchFamily="50" charset="0"/>
              </a:rPr>
              <a:t>6. Nationale ploegen</a:t>
            </a:r>
          </a:p>
          <a:p>
            <a:pPr>
              <a:lnSpc>
                <a:spcPct val="150000"/>
              </a:lnSpc>
            </a:pPr>
            <a:r>
              <a:rPr lang="nl-BE" sz="3200" dirty="0">
                <a:solidFill>
                  <a:srgbClr val="434342"/>
                </a:solidFill>
                <a:latin typeface="Rubrik Bold" panose="02000503000000020004" pitchFamily="50" charset="0"/>
              </a:rPr>
              <a:t>7. De BNXT League</a:t>
            </a:r>
          </a:p>
          <a:p>
            <a:pPr>
              <a:lnSpc>
                <a:spcPct val="150000"/>
              </a:lnSpc>
            </a:pPr>
            <a:r>
              <a:rPr lang="nl-BE" sz="3200" dirty="0">
                <a:solidFill>
                  <a:srgbClr val="434342"/>
                </a:solidFill>
                <a:latin typeface="Rubrik Bold" panose="02000503000000020004" pitchFamily="50" charset="0"/>
              </a:rPr>
              <a:t>8. Wist je dat…</a:t>
            </a:r>
          </a:p>
          <a:p>
            <a:pPr>
              <a:lnSpc>
                <a:spcPct val="150000"/>
              </a:lnSpc>
            </a:pPr>
            <a:r>
              <a:rPr lang="nl-BE" sz="3200" dirty="0">
                <a:solidFill>
                  <a:srgbClr val="434342"/>
                </a:solidFill>
                <a:latin typeface="Rubrik Bold" panose="02000503000000020004" pitchFamily="50" charset="0"/>
              </a:rPr>
              <a:t>9. Wil je ook basketballen?</a:t>
            </a:r>
          </a:p>
          <a:p>
            <a:pPr>
              <a:lnSpc>
                <a:spcPct val="150000"/>
              </a:lnSpc>
            </a:pPr>
            <a:endParaRPr lang="nl-BE" sz="3200" dirty="0">
              <a:latin typeface="Rubrik Bold" panose="02000503000000020004" pitchFamily="50" charset="0"/>
            </a:endParaRPr>
          </a:p>
        </p:txBody>
      </p:sp>
    </p:spTree>
    <p:extLst>
      <p:ext uri="{BB962C8B-B14F-4D97-AF65-F5344CB8AC3E}">
        <p14:creationId xmlns:p14="http://schemas.microsoft.com/office/powerpoint/2010/main" val="995599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inhoud 11" descr="Afbeelding met vectorafbeeldingen&#10;&#10;Beschrijving is gegenereerd met hoge betrouwbaarheid">
            <a:extLst>
              <a:ext uri="{FF2B5EF4-FFF2-40B4-BE49-F238E27FC236}">
                <a16:creationId xmlns:a16="http://schemas.microsoft.com/office/drawing/2014/main" id="{612D40CB-10B2-DE4E-BE53-81A72334AF7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285220" y="5835027"/>
            <a:ext cx="649986" cy="805768"/>
          </a:xfrm>
          <a:prstGeom prst="rect">
            <a:avLst/>
          </a:prstGeom>
        </p:spPr>
      </p:pic>
      <p:pic>
        <p:nvPicPr>
          <p:cNvPr id="13" name="Afbeelding 12" descr="Afbeelding met tekst, silhouet&#10;&#10;Automatisch gegenereerde beschrijving">
            <a:extLst>
              <a:ext uri="{FF2B5EF4-FFF2-40B4-BE49-F238E27FC236}">
                <a16:creationId xmlns:a16="http://schemas.microsoft.com/office/drawing/2014/main" id="{9F662370-4D0D-466E-8578-2B1E291D34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3466" y="188100"/>
            <a:ext cx="1260668" cy="1285485"/>
          </a:xfrm>
          <a:prstGeom prst="rect">
            <a:avLst/>
          </a:prstGeom>
        </p:spPr>
      </p:pic>
      <p:sp>
        <p:nvSpPr>
          <p:cNvPr id="19" name="Tijdelijke aanduiding voor inhoud 2">
            <a:extLst>
              <a:ext uri="{FF2B5EF4-FFF2-40B4-BE49-F238E27FC236}">
                <a16:creationId xmlns:a16="http://schemas.microsoft.com/office/drawing/2014/main" id="{08EB6E03-CDBB-4849-BE91-3D47F11AB7A9}"/>
              </a:ext>
            </a:extLst>
          </p:cNvPr>
          <p:cNvSpPr>
            <a:spLocks noGrp="1"/>
          </p:cNvSpPr>
          <p:nvPr>
            <p:ph idx="1"/>
          </p:nvPr>
        </p:nvSpPr>
        <p:spPr>
          <a:xfrm>
            <a:off x="838200" y="2121737"/>
            <a:ext cx="7448550" cy="461975"/>
          </a:xfrm>
        </p:spPr>
        <p:txBody>
          <a:bodyPr>
            <a:noAutofit/>
          </a:bodyPr>
          <a:lstStyle/>
          <a:p>
            <a:pPr marL="0" indent="0">
              <a:buNone/>
            </a:pPr>
            <a:r>
              <a:rPr lang="nl-BE" sz="2400" b="1" u="sng" dirty="0">
                <a:latin typeface="Rubrik" panose="02000503000000020004" pitchFamily="2" charset="77"/>
              </a:rPr>
              <a:t>4 fases:</a:t>
            </a:r>
          </a:p>
          <a:p>
            <a:pPr marL="0" indent="0">
              <a:buNone/>
            </a:pPr>
            <a:endParaRPr lang="nl-BE" sz="2400" dirty="0">
              <a:latin typeface="Rubrik" panose="02000503000000020004" pitchFamily="2" charset="77"/>
            </a:endParaRPr>
          </a:p>
          <a:p>
            <a:pPr marL="457200" indent="-457200">
              <a:buAutoNum type="arabicPeriod"/>
            </a:pPr>
            <a:r>
              <a:rPr lang="nl-BE" dirty="0">
                <a:latin typeface="Rubrik" panose="02000503000000020004" pitchFamily="2" charset="77"/>
              </a:rPr>
              <a:t>Nationale ronde</a:t>
            </a:r>
          </a:p>
          <a:p>
            <a:pPr marL="457200" indent="-457200">
              <a:buAutoNum type="arabicPeriod"/>
            </a:pPr>
            <a:r>
              <a:rPr lang="nl-BE" dirty="0">
                <a:latin typeface="Rubrik" panose="02000503000000020004" pitchFamily="2" charset="77"/>
              </a:rPr>
              <a:t>Cross Bounder ronde</a:t>
            </a:r>
          </a:p>
          <a:p>
            <a:pPr marL="457200" indent="-457200">
              <a:buAutoNum type="arabicPeriod"/>
            </a:pPr>
            <a:r>
              <a:rPr lang="nl-BE" dirty="0">
                <a:latin typeface="Rubrik" panose="02000503000000020004" pitchFamily="2" charset="77"/>
              </a:rPr>
              <a:t>Nationale playoffs</a:t>
            </a:r>
          </a:p>
          <a:p>
            <a:pPr marL="457200" indent="-457200">
              <a:buAutoNum type="arabicPeriod"/>
            </a:pPr>
            <a:r>
              <a:rPr lang="nl-BE" dirty="0">
                <a:latin typeface="Rubrik" panose="02000503000000020004" pitchFamily="2" charset="77"/>
              </a:rPr>
              <a:t>BNXT Playoffs</a:t>
            </a:r>
          </a:p>
        </p:txBody>
      </p:sp>
      <p:sp>
        <p:nvSpPr>
          <p:cNvPr id="8" name="Titel 1">
            <a:extLst>
              <a:ext uri="{FF2B5EF4-FFF2-40B4-BE49-F238E27FC236}">
                <a16:creationId xmlns:a16="http://schemas.microsoft.com/office/drawing/2014/main" id="{266243A6-FE6D-AE69-709A-88CC691D7D24}"/>
              </a:ext>
            </a:extLst>
          </p:cNvPr>
          <p:cNvSpPr txBox="1">
            <a:spLocks/>
          </p:cNvSpPr>
          <p:nvPr/>
        </p:nvSpPr>
        <p:spPr>
          <a:xfrm>
            <a:off x="838200" y="18045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b="1" dirty="0">
                <a:solidFill>
                  <a:srgbClr val="434342"/>
                </a:solidFill>
                <a:latin typeface="Rubrik Bold" panose="02000503000000020004" pitchFamily="50" charset="0"/>
              </a:rPr>
              <a:t>7. BNXT League</a:t>
            </a:r>
            <a:endParaRPr lang="nl-NL" b="1" dirty="0">
              <a:solidFill>
                <a:srgbClr val="434342"/>
              </a:solidFill>
              <a:latin typeface="Rubrik Bold" panose="02000503000000020004" pitchFamily="50" charset="0"/>
            </a:endParaRPr>
          </a:p>
        </p:txBody>
      </p:sp>
    </p:spTree>
    <p:extLst>
      <p:ext uri="{BB962C8B-B14F-4D97-AF65-F5344CB8AC3E}">
        <p14:creationId xmlns:p14="http://schemas.microsoft.com/office/powerpoint/2010/main" val="2324676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8" name="Tijdelijke aanduiding voor inhoud 7" descr="Afbeelding met persoon, man&#10;&#10;Beschrijving is gegenereerd met hoge betrouwbaarheid">
            <a:extLst>
              <a:ext uri="{FF2B5EF4-FFF2-40B4-BE49-F238E27FC236}">
                <a16:creationId xmlns:a16="http://schemas.microsoft.com/office/drawing/2014/main" id="{131B7650-87F7-42E7-8064-AED56D0A8DF1}"/>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l="3752"/>
          <a:stretch/>
        </p:blipFill>
        <p:spPr>
          <a:xfrm>
            <a:off x="20" y="10"/>
            <a:ext cx="6105635" cy="6857990"/>
          </a:xfrm>
          <a:prstGeom prst="rect">
            <a:avLst/>
          </a:prstGeom>
        </p:spPr>
      </p:pic>
      <p:pic>
        <p:nvPicPr>
          <p:cNvPr id="6" name="Tijdelijke aanduiding voor inhoud 11" descr="Afbeelding met vectorafbeeldingen&#10;&#10;Beschrijving is gegenereerd met hoge betrouwbaarheid">
            <a:extLst>
              <a:ext uri="{FF2B5EF4-FFF2-40B4-BE49-F238E27FC236}">
                <a16:creationId xmlns:a16="http://schemas.microsoft.com/office/drawing/2014/main" id="{7338038E-5C46-43A3-A3EB-F20218ED014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285220" y="5835027"/>
            <a:ext cx="649986" cy="805768"/>
          </a:xfrm>
          <a:prstGeom prst="rect">
            <a:avLst/>
          </a:prstGeom>
        </p:spPr>
      </p:pic>
      <p:sp>
        <p:nvSpPr>
          <p:cNvPr id="3" name="ZoneTexte 2"/>
          <p:cNvSpPr txBox="1"/>
          <p:nvPr/>
        </p:nvSpPr>
        <p:spPr>
          <a:xfrm>
            <a:off x="6464855" y="141752"/>
            <a:ext cx="4461164" cy="7140416"/>
          </a:xfrm>
          <a:prstGeom prst="rect">
            <a:avLst/>
          </a:prstGeom>
          <a:noFill/>
        </p:spPr>
        <p:txBody>
          <a:bodyPr wrap="square" rtlCol="0">
            <a:spAutoFit/>
          </a:bodyPr>
          <a:lstStyle/>
          <a:p>
            <a:endParaRPr lang="nl-NL" sz="2000" dirty="0">
              <a:latin typeface="Rubrik" panose="02000503000000020004" pitchFamily="50" charset="0"/>
            </a:endParaRPr>
          </a:p>
          <a:p>
            <a:r>
              <a:rPr lang="nl-NL" sz="2000" dirty="0">
                <a:latin typeface="Rubrik" panose="02000503000000020004" pitchFamily="50" charset="0"/>
              </a:rPr>
              <a:t>Wist je dat... het record aantal verlengingen 6 is?</a:t>
            </a:r>
          </a:p>
          <a:p>
            <a:endParaRPr lang="nl-NL" sz="2000" dirty="0">
              <a:latin typeface="Rubrik" panose="02000503000000020004" pitchFamily="50" charset="0"/>
            </a:endParaRPr>
          </a:p>
          <a:p>
            <a:r>
              <a:rPr lang="nl-NL" sz="2000" dirty="0">
                <a:latin typeface="Rubrik" panose="02000503000000020004" pitchFamily="50" charset="0"/>
              </a:rPr>
              <a:t>Wist je dat… vanaf 12 jaar de Basket op 3.05 meter hangt en je met een grotere bal speelt?</a:t>
            </a:r>
          </a:p>
          <a:p>
            <a:endParaRPr lang="nl-NL" sz="2000" dirty="0">
              <a:latin typeface="Rubrik" panose="02000503000000020004" pitchFamily="50" charset="0"/>
            </a:endParaRPr>
          </a:p>
          <a:p>
            <a:r>
              <a:rPr lang="nl-NL" sz="2000" dirty="0">
                <a:latin typeface="Rubrik" panose="02000503000000020004" pitchFamily="50" charset="0"/>
              </a:rPr>
              <a:t>Wist je dat… basket het Engelse woord voor mand is?</a:t>
            </a:r>
          </a:p>
          <a:p>
            <a:endParaRPr lang="nl-BE" dirty="0">
              <a:latin typeface="Rubrik" panose="02000503000000020004" pitchFamily="50" charset="0"/>
            </a:endParaRPr>
          </a:p>
          <a:p>
            <a:r>
              <a:rPr lang="nl-NL" sz="2000" dirty="0">
                <a:latin typeface="Rubrik" panose="02000503000000020004" pitchFamily="50" charset="0"/>
              </a:rPr>
              <a:t>Wist je dat ... basketbal voor de eerste keer een officiële sport was op de Olympische spelen in 1936?</a:t>
            </a:r>
          </a:p>
          <a:p>
            <a:endParaRPr lang="nl-NL" sz="2000" dirty="0">
              <a:latin typeface="Rubrik" panose="02000503000000020004" pitchFamily="50" charset="0"/>
            </a:endParaRPr>
          </a:p>
          <a:p>
            <a:r>
              <a:rPr lang="nl-NL" sz="2000" dirty="0">
                <a:latin typeface="Rubrik" panose="02000503000000020004" pitchFamily="50" charset="0"/>
              </a:rPr>
              <a:t>Wist je dat... de langste basketter maar liefst 2,32 meter groot is?</a:t>
            </a:r>
          </a:p>
          <a:p>
            <a:endParaRPr lang="nl-NL" sz="2000" dirty="0">
              <a:latin typeface="Rubrik" panose="02000503000000020004" pitchFamily="50" charset="0"/>
            </a:endParaRPr>
          </a:p>
          <a:p>
            <a:r>
              <a:rPr lang="nl-NL" sz="2000" dirty="0">
                <a:latin typeface="Rubrik" panose="02000503000000020004" pitchFamily="50" charset="0"/>
              </a:rPr>
              <a:t>Wist je dat... de kleinste professionele basketbalspeler maar 1,61 meter is?</a:t>
            </a:r>
          </a:p>
          <a:p>
            <a:endParaRPr lang="nl-NL" sz="2000" dirty="0">
              <a:latin typeface="Rubrik" panose="02000503000000020004" pitchFamily="50" charset="0"/>
            </a:endParaRPr>
          </a:p>
          <a:p>
            <a:endParaRPr lang="nl-BE" sz="2000" dirty="0">
              <a:latin typeface="Rubrik" panose="02000503000000020004" pitchFamily="50" charset="0"/>
            </a:endParaRPr>
          </a:p>
        </p:txBody>
      </p:sp>
      <p:sp>
        <p:nvSpPr>
          <p:cNvPr id="7" name="Titel 1">
            <a:extLst>
              <a:ext uri="{FF2B5EF4-FFF2-40B4-BE49-F238E27FC236}">
                <a16:creationId xmlns:a16="http://schemas.microsoft.com/office/drawing/2014/main" id="{E9FB2FD5-347E-02AE-F9DD-3271B96E07C4}"/>
              </a:ext>
            </a:extLst>
          </p:cNvPr>
          <p:cNvSpPr txBox="1">
            <a:spLocks/>
          </p:cNvSpPr>
          <p:nvPr/>
        </p:nvSpPr>
        <p:spPr>
          <a:xfrm>
            <a:off x="2135372" y="-138518"/>
            <a:ext cx="424416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b="1" dirty="0">
                <a:solidFill>
                  <a:schemeClr val="bg1"/>
                </a:solidFill>
                <a:latin typeface="Rubrik Bold" panose="02000503000000020004" pitchFamily="50" charset="0"/>
              </a:rPr>
              <a:t>8. Wist je dat… </a:t>
            </a:r>
            <a:endParaRPr lang="nl-NL" b="1" dirty="0">
              <a:solidFill>
                <a:schemeClr val="bg1"/>
              </a:solidFill>
              <a:latin typeface="Rubrik Bold" panose="02000503000000020004" pitchFamily="50" charset="0"/>
            </a:endParaRPr>
          </a:p>
        </p:txBody>
      </p:sp>
    </p:spTree>
    <p:extLst>
      <p:ext uri="{BB962C8B-B14F-4D97-AF65-F5344CB8AC3E}">
        <p14:creationId xmlns:p14="http://schemas.microsoft.com/office/powerpoint/2010/main" val="2267456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6" name="Tijdelijke aanduiding voor inhoud 11" descr="Afbeelding met vectorafbeeldingen&#10;&#10;Beschrijving is gegenereerd met hoge betrouwbaarheid">
            <a:extLst>
              <a:ext uri="{FF2B5EF4-FFF2-40B4-BE49-F238E27FC236}">
                <a16:creationId xmlns:a16="http://schemas.microsoft.com/office/drawing/2014/main" id="{7338038E-5C46-43A3-A3EB-F20218ED014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285220" y="5835027"/>
            <a:ext cx="649986" cy="805768"/>
          </a:xfrm>
          <a:prstGeom prst="rect">
            <a:avLst/>
          </a:prstGeom>
        </p:spPr>
      </p:pic>
      <p:pic>
        <p:nvPicPr>
          <p:cNvPr id="1026" name="Picture 2" descr="Logo Ik Word Baskette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54913" y="1599582"/>
            <a:ext cx="3464614" cy="3434381"/>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5165862" y="4932702"/>
            <a:ext cx="6595767" cy="1015663"/>
          </a:xfrm>
          <a:prstGeom prst="rect">
            <a:avLst/>
          </a:prstGeom>
          <a:noFill/>
        </p:spPr>
        <p:txBody>
          <a:bodyPr wrap="square" rtlCol="0">
            <a:spAutoFit/>
          </a:bodyPr>
          <a:lstStyle/>
          <a:p>
            <a:r>
              <a:rPr lang="nl-BE" sz="2000" dirty="0">
                <a:latin typeface="Rubrik Bold" panose="02000503000000020004"/>
              </a:rPr>
              <a:t>Iedereen kan beginnen basketten! </a:t>
            </a:r>
          </a:p>
          <a:p>
            <a:r>
              <a:rPr lang="nl-BE" sz="2000" dirty="0">
                <a:latin typeface="Rubrik Bold" panose="02000503000000020004"/>
              </a:rPr>
              <a:t>Ga op zoek naar een club in jouw buurt met </a:t>
            </a:r>
            <a:r>
              <a:rPr lang="nl-BE" sz="2000" b="1" dirty="0">
                <a:solidFill>
                  <a:schemeClr val="accent2"/>
                </a:solidFill>
                <a:latin typeface="Rubrik Bold" panose="02000503000000020004"/>
                <a:hlinkClick r:id="rId5">
                  <a:extLst>
                    <a:ext uri="{A12FA001-AC4F-418D-AE19-62706E023703}">
                      <ahyp:hlinkClr xmlns:ahyp="http://schemas.microsoft.com/office/drawing/2018/hyperlinkcolor" val="tx"/>
                    </a:ext>
                  </a:extLst>
                </a:hlinkClick>
              </a:rPr>
              <a:t>https://www.basketbal.vlaanderen/basketbal-spelen</a:t>
            </a:r>
            <a:r>
              <a:rPr lang="nl-BE" sz="2000" b="1" dirty="0">
                <a:solidFill>
                  <a:schemeClr val="accent2"/>
                </a:solidFill>
                <a:latin typeface="Rubrik Bold" panose="02000503000000020004"/>
              </a:rPr>
              <a:t> </a:t>
            </a:r>
          </a:p>
        </p:txBody>
      </p:sp>
      <p:pic>
        <p:nvPicPr>
          <p:cNvPr id="3074" name="Picture 2" descr="https://www.basketbal.vlaanderen/src/Frontend/Files/userfiles/images/Benoit/Banner%20MSFB%20at%20Home.jpg"/>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71959" y="5401061"/>
            <a:ext cx="4290980" cy="1126383"/>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descr="Afbeelding met tekst&#10;&#10;Automatisch gegenereerde beschrijving">
            <a:extLst>
              <a:ext uri="{FF2B5EF4-FFF2-40B4-BE49-F238E27FC236}">
                <a16:creationId xmlns:a16="http://schemas.microsoft.com/office/drawing/2014/main" id="{95B671BC-3122-8A49-9E4B-78333EE56339}"/>
              </a:ext>
            </a:extLst>
          </p:cNvPr>
          <p:cNvPicPr>
            <a:picLocks noChangeAspect="1"/>
          </p:cNvPicPr>
          <p:nvPr/>
        </p:nvPicPr>
        <p:blipFill rotWithShape="1">
          <a:blip r:embed="rId7">
            <a:extLst>
              <a:ext uri="{28A0092B-C50C-407E-A947-70E740481C1C}">
                <a14:useLocalDpi xmlns:a14="http://schemas.microsoft.com/office/drawing/2010/main" val="0"/>
              </a:ext>
            </a:extLst>
          </a:blip>
          <a:srcRect l="8243" r="6333"/>
          <a:stretch/>
        </p:blipFill>
        <p:spPr>
          <a:xfrm>
            <a:off x="371960" y="330556"/>
            <a:ext cx="4290980" cy="1136969"/>
          </a:xfrm>
          <a:prstGeom prst="rect">
            <a:avLst/>
          </a:prstGeom>
        </p:spPr>
      </p:pic>
      <p:pic>
        <p:nvPicPr>
          <p:cNvPr id="8" name="Image 1">
            <a:extLst>
              <a:ext uri="{FF2B5EF4-FFF2-40B4-BE49-F238E27FC236}">
                <a16:creationId xmlns:a16="http://schemas.microsoft.com/office/drawing/2014/main" id="{1F929546-BE2C-477D-BB10-9EAEA0DCE897}"/>
              </a:ext>
            </a:extLst>
          </p:cNvPr>
          <p:cNvPicPr>
            <a:picLocks noChangeAspect="1"/>
          </p:cNvPicPr>
          <p:nvPr/>
        </p:nvPicPr>
        <p:blipFill rotWithShape="1">
          <a:blip r:embed="rId8">
            <a:extLst>
              <a:ext uri="{28A0092B-C50C-407E-A947-70E740481C1C}">
                <a14:useLocalDpi xmlns:a14="http://schemas.microsoft.com/office/drawing/2010/main" val="0"/>
              </a:ext>
            </a:extLst>
          </a:blip>
          <a:srcRect t="4853" b="3656"/>
          <a:stretch/>
        </p:blipFill>
        <p:spPr>
          <a:xfrm>
            <a:off x="5224274" y="1256992"/>
            <a:ext cx="6643467" cy="3434381"/>
          </a:xfrm>
          <a:prstGeom prst="rect">
            <a:avLst/>
          </a:prstGeom>
        </p:spPr>
      </p:pic>
      <p:sp>
        <p:nvSpPr>
          <p:cNvPr id="12" name="Titel 1">
            <a:extLst>
              <a:ext uri="{FF2B5EF4-FFF2-40B4-BE49-F238E27FC236}">
                <a16:creationId xmlns:a16="http://schemas.microsoft.com/office/drawing/2014/main" id="{70F0BEE0-076E-F72F-A94A-D1869AA6C100}"/>
              </a:ext>
            </a:extLst>
          </p:cNvPr>
          <p:cNvSpPr txBox="1">
            <a:spLocks/>
          </p:cNvSpPr>
          <p:nvPr/>
        </p:nvSpPr>
        <p:spPr>
          <a:xfrm>
            <a:off x="5224274"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b="1" dirty="0">
                <a:solidFill>
                  <a:srgbClr val="434342"/>
                </a:solidFill>
                <a:latin typeface="Rubrik Bold" panose="02000503000000020004" pitchFamily="50" charset="0"/>
              </a:rPr>
              <a:t>9. Wil je ook basketballen? </a:t>
            </a:r>
            <a:endParaRPr lang="nl-NL" b="1" dirty="0">
              <a:solidFill>
                <a:srgbClr val="434342"/>
              </a:solidFill>
              <a:latin typeface="Rubrik Bold" panose="02000503000000020004" pitchFamily="50" charset="0"/>
            </a:endParaRPr>
          </a:p>
        </p:txBody>
      </p:sp>
    </p:spTree>
    <p:extLst>
      <p:ext uri="{BB962C8B-B14F-4D97-AF65-F5344CB8AC3E}">
        <p14:creationId xmlns:p14="http://schemas.microsoft.com/office/powerpoint/2010/main" val="1142704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24819D-9D4E-435C-B510-40F5BC639C1E}"/>
              </a:ext>
            </a:extLst>
          </p:cNvPr>
          <p:cNvSpPr>
            <a:spLocks noGrp="1"/>
          </p:cNvSpPr>
          <p:nvPr>
            <p:ph type="ctrTitle"/>
          </p:nvPr>
        </p:nvSpPr>
        <p:spPr>
          <a:xfrm>
            <a:off x="1247554" y="1483042"/>
            <a:ext cx="9144000" cy="1427923"/>
          </a:xfrm>
        </p:spPr>
        <p:txBody>
          <a:bodyPr/>
          <a:lstStyle/>
          <a:p>
            <a:r>
              <a:rPr lang="nl-BE" dirty="0">
                <a:solidFill>
                  <a:schemeClr val="bg1"/>
                </a:solidFill>
                <a:latin typeface="Rubrik Bold" panose="02000503000000020004" pitchFamily="50" charset="0"/>
              </a:rPr>
              <a:t>Vragen? Shoot!</a:t>
            </a:r>
          </a:p>
        </p:txBody>
      </p:sp>
      <p:pic>
        <p:nvPicPr>
          <p:cNvPr id="7" name="Afbeelding 6">
            <a:extLst>
              <a:ext uri="{FF2B5EF4-FFF2-40B4-BE49-F238E27FC236}">
                <a16:creationId xmlns:a16="http://schemas.microsoft.com/office/drawing/2014/main" id="{9A24BE18-D106-4E8A-B411-FB61C8F8E0A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35649" y="5888481"/>
            <a:ext cx="2520701" cy="669037"/>
          </a:xfrm>
          <a:prstGeom prst="rect">
            <a:avLst/>
          </a:prstGeom>
        </p:spPr>
      </p:pic>
      <p:cxnSp>
        <p:nvCxnSpPr>
          <p:cNvPr id="5" name="Rechte verbindingslijn 4">
            <a:extLst>
              <a:ext uri="{FF2B5EF4-FFF2-40B4-BE49-F238E27FC236}">
                <a16:creationId xmlns:a16="http://schemas.microsoft.com/office/drawing/2014/main" id="{768E1A06-3B64-4A5A-951F-27FF35352ED4}"/>
              </a:ext>
            </a:extLst>
          </p:cNvPr>
          <p:cNvCxnSpPr/>
          <p:nvPr/>
        </p:nvCxnSpPr>
        <p:spPr>
          <a:xfrm>
            <a:off x="1350424" y="3119562"/>
            <a:ext cx="9041130"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4" name="Graphic 3" descr="Basketbalring met effen opvulling">
            <a:extLst>
              <a:ext uri="{FF2B5EF4-FFF2-40B4-BE49-F238E27FC236}">
                <a16:creationId xmlns:a16="http://schemas.microsoft.com/office/drawing/2014/main" id="{247775BF-1B46-F968-0018-F29C74B0CD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37225" y="3560063"/>
            <a:ext cx="1717550" cy="1717550"/>
          </a:xfrm>
          <a:prstGeom prst="rect">
            <a:avLst/>
          </a:prstGeom>
        </p:spPr>
      </p:pic>
    </p:spTree>
    <p:extLst>
      <p:ext uri="{BB962C8B-B14F-4D97-AF65-F5344CB8AC3E}">
        <p14:creationId xmlns:p14="http://schemas.microsoft.com/office/powerpoint/2010/main" val="2001267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 monitor, scherm, fotolijstje&#10;&#10;Automatisch gegenereerde beschrijving">
            <a:extLst>
              <a:ext uri="{FF2B5EF4-FFF2-40B4-BE49-F238E27FC236}">
                <a16:creationId xmlns:a16="http://schemas.microsoft.com/office/drawing/2014/main" id="{E4FBE3B2-7C65-604E-B91A-17683B4F560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79835" y="1690688"/>
            <a:ext cx="3234635" cy="3917502"/>
          </a:xfrm>
        </p:spPr>
      </p:pic>
      <p:sp>
        <p:nvSpPr>
          <p:cNvPr id="6" name="Tekstvak 5">
            <a:extLst>
              <a:ext uri="{FF2B5EF4-FFF2-40B4-BE49-F238E27FC236}">
                <a16:creationId xmlns:a16="http://schemas.microsoft.com/office/drawing/2014/main" id="{27F65124-82FA-B94E-B50D-6556094CB5D8}"/>
              </a:ext>
            </a:extLst>
          </p:cNvPr>
          <p:cNvSpPr txBox="1"/>
          <p:nvPr/>
        </p:nvSpPr>
        <p:spPr>
          <a:xfrm>
            <a:off x="2744628" y="3088084"/>
            <a:ext cx="2305050" cy="369332"/>
          </a:xfrm>
          <a:prstGeom prst="rect">
            <a:avLst/>
          </a:prstGeom>
          <a:noFill/>
        </p:spPr>
        <p:txBody>
          <a:bodyPr wrap="square" rtlCol="0">
            <a:spAutoFit/>
          </a:bodyPr>
          <a:lstStyle/>
          <a:p>
            <a:pPr algn="ctr"/>
            <a:r>
              <a:rPr lang="nl-NL" dirty="0">
                <a:solidFill>
                  <a:schemeClr val="bg2"/>
                </a:solidFill>
                <a:latin typeface="Rubrik" panose="02000503000000020004" pitchFamily="2" charset="77"/>
              </a:rPr>
              <a:t>Mijn Foto</a:t>
            </a:r>
          </a:p>
        </p:txBody>
      </p:sp>
      <p:sp>
        <p:nvSpPr>
          <p:cNvPr id="2" name="Titel 1">
            <a:extLst>
              <a:ext uri="{FF2B5EF4-FFF2-40B4-BE49-F238E27FC236}">
                <a16:creationId xmlns:a16="http://schemas.microsoft.com/office/drawing/2014/main" id="{1D4CE1A2-7B4D-0047-86EF-BCEF78E935A4}"/>
              </a:ext>
            </a:extLst>
          </p:cNvPr>
          <p:cNvSpPr>
            <a:spLocks noGrp="1"/>
          </p:cNvSpPr>
          <p:nvPr>
            <p:ph type="title"/>
          </p:nvPr>
        </p:nvSpPr>
        <p:spPr/>
        <p:txBody>
          <a:bodyPr/>
          <a:lstStyle/>
          <a:p>
            <a:pPr algn="ctr"/>
            <a:r>
              <a:rPr lang="nl-NL" b="1" dirty="0">
                <a:latin typeface="Rubrik Bold" panose="02000503000000020004" pitchFamily="50" charset="0"/>
              </a:rPr>
              <a:t>Voorstelling van mezelf</a:t>
            </a:r>
          </a:p>
        </p:txBody>
      </p:sp>
      <p:pic>
        <p:nvPicPr>
          <p:cNvPr id="7" name="Tijdelijke aanduiding voor inhoud 4">
            <a:extLst>
              <a:ext uri="{FF2B5EF4-FFF2-40B4-BE49-F238E27FC236}">
                <a16:creationId xmlns:a16="http://schemas.microsoft.com/office/drawing/2014/main" id="{2FFED8D3-D353-834F-975A-E513B3F94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48400"/>
            <a:ext cx="12192000" cy="609600"/>
          </a:xfrm>
          <a:prstGeom prst="rect">
            <a:avLst/>
          </a:prstGeom>
        </p:spPr>
      </p:pic>
      <p:sp>
        <p:nvSpPr>
          <p:cNvPr id="8" name="Tekstvak 7">
            <a:extLst>
              <a:ext uri="{FF2B5EF4-FFF2-40B4-BE49-F238E27FC236}">
                <a16:creationId xmlns:a16="http://schemas.microsoft.com/office/drawing/2014/main" id="{1000FABA-EC22-C34D-B754-4866CDF030D1}"/>
              </a:ext>
            </a:extLst>
          </p:cNvPr>
          <p:cNvSpPr txBox="1"/>
          <p:nvPr/>
        </p:nvSpPr>
        <p:spPr>
          <a:xfrm>
            <a:off x="5815625" y="2079971"/>
            <a:ext cx="6124737" cy="3385542"/>
          </a:xfrm>
          <a:prstGeom prst="rect">
            <a:avLst/>
          </a:prstGeom>
          <a:noFill/>
        </p:spPr>
        <p:txBody>
          <a:bodyPr wrap="square" rtlCol="0">
            <a:spAutoFit/>
          </a:bodyPr>
          <a:lstStyle/>
          <a:p>
            <a:pPr marL="457200" indent="-457200">
              <a:buBlip>
                <a:blip r:embed="rId5">
                  <a:extLst>
                    <a:ext uri="{96DAC541-7B7A-43D3-8B79-37D633B846F1}">
                      <asvg:svgBlip xmlns:asvg="http://schemas.microsoft.com/office/drawing/2016/SVG/main" r:embed="rId6"/>
                    </a:ext>
                  </a:extLst>
                </a:blip>
              </a:buBlip>
            </a:pPr>
            <a:r>
              <a:rPr lang="nl-NL" sz="2800" dirty="0">
                <a:latin typeface="Rubrik" panose="02000503000000020004" pitchFamily="2" charset="77"/>
              </a:rPr>
              <a:t>Naam: </a:t>
            </a:r>
          </a:p>
          <a:p>
            <a:pPr marL="457200" indent="-457200">
              <a:buBlip>
                <a:blip r:embed="rId5">
                  <a:extLst>
                    <a:ext uri="{96DAC541-7B7A-43D3-8B79-37D633B846F1}">
                      <asvg:svgBlip xmlns:asvg="http://schemas.microsoft.com/office/drawing/2016/SVG/main" r:embed="rId6"/>
                    </a:ext>
                  </a:extLst>
                </a:blip>
              </a:buBlip>
            </a:pPr>
            <a:r>
              <a:rPr lang="nl-NL" sz="2800" dirty="0">
                <a:latin typeface="Rubrik" panose="02000503000000020004" pitchFamily="2" charset="77"/>
              </a:rPr>
              <a:t>Leeftijd:</a:t>
            </a:r>
          </a:p>
          <a:p>
            <a:pPr marL="457200" indent="-457200">
              <a:buBlip>
                <a:blip r:embed="rId5">
                  <a:extLst>
                    <a:ext uri="{96DAC541-7B7A-43D3-8B79-37D633B846F1}">
                      <asvg:svgBlip xmlns:asvg="http://schemas.microsoft.com/office/drawing/2016/SVG/main" r:embed="rId6"/>
                    </a:ext>
                  </a:extLst>
                </a:blip>
              </a:buBlip>
            </a:pPr>
            <a:r>
              <a:rPr lang="nl-NL" sz="2800" dirty="0">
                <a:latin typeface="Rubrik" panose="02000503000000020004" pitchFamily="2" charset="77"/>
              </a:rPr>
              <a:t>Club:</a:t>
            </a:r>
          </a:p>
          <a:p>
            <a:pPr marL="457200" indent="-457200">
              <a:buBlip>
                <a:blip r:embed="rId5">
                  <a:extLst>
                    <a:ext uri="{96DAC541-7B7A-43D3-8B79-37D633B846F1}">
                      <asvg:svgBlip xmlns:asvg="http://schemas.microsoft.com/office/drawing/2016/SVG/main" r:embed="rId6"/>
                    </a:ext>
                  </a:extLst>
                </a:blip>
              </a:buBlip>
            </a:pPr>
            <a:r>
              <a:rPr lang="nl-NL" sz="2800" dirty="0">
                <a:latin typeface="Rubrik" panose="02000503000000020004" pitchFamily="2" charset="77"/>
              </a:rPr>
              <a:t>Jaren ervaring:</a:t>
            </a:r>
          </a:p>
          <a:p>
            <a:pPr marL="457200" indent="-457200">
              <a:buBlip>
                <a:blip r:embed="rId5">
                  <a:extLst>
                    <a:ext uri="{96DAC541-7B7A-43D3-8B79-37D633B846F1}">
                      <asvg:svgBlip xmlns:asvg="http://schemas.microsoft.com/office/drawing/2016/SVG/main" r:embed="rId6"/>
                    </a:ext>
                  </a:extLst>
                </a:blip>
              </a:buBlip>
            </a:pPr>
            <a:r>
              <a:rPr lang="nl-NL" sz="2800" dirty="0">
                <a:latin typeface="Rubrik" panose="02000503000000020004" pitchFamily="2" charset="77"/>
              </a:rPr>
              <a:t>Trofeeën:</a:t>
            </a:r>
          </a:p>
          <a:p>
            <a:pPr marL="914400" lvl="1" indent="-457200">
              <a:buBlip>
                <a:blip r:embed="rId7">
                  <a:extLst>
                    <a:ext uri="{96DAC541-7B7A-43D3-8B79-37D633B846F1}">
                      <asvg:svgBlip xmlns:asvg="http://schemas.microsoft.com/office/drawing/2016/SVG/main" r:embed="rId8"/>
                    </a:ext>
                  </a:extLst>
                </a:blip>
              </a:buBlip>
            </a:pPr>
            <a:r>
              <a:rPr lang="nl-NL" sz="2800" dirty="0">
                <a:latin typeface="Rubrik" panose="02000503000000020004" pitchFamily="2" charset="77"/>
              </a:rPr>
              <a:t>Vb. beker van Oost-Vlaanderen</a:t>
            </a:r>
          </a:p>
          <a:p>
            <a:pPr marL="914400" lvl="1" indent="-457200">
              <a:buBlip>
                <a:blip r:embed="rId7">
                  <a:extLst>
                    <a:ext uri="{96DAC541-7B7A-43D3-8B79-37D633B846F1}">
                      <asvg:svgBlip xmlns:asvg="http://schemas.microsoft.com/office/drawing/2016/SVG/main" r:embed="rId8"/>
                    </a:ext>
                  </a:extLst>
                </a:blip>
              </a:buBlip>
            </a:pPr>
            <a:r>
              <a:rPr lang="nl-NL" sz="2800" dirty="0">
                <a:latin typeface="Rubrik" panose="02000503000000020004" pitchFamily="2" charset="77"/>
              </a:rPr>
              <a:t>Vb. peanuts tornooi gewonnen</a:t>
            </a:r>
          </a:p>
          <a:p>
            <a:endParaRPr lang="nl-NL" dirty="0"/>
          </a:p>
        </p:txBody>
      </p:sp>
      <p:pic>
        <p:nvPicPr>
          <p:cNvPr id="12" name="Afbeelding 11" descr="Afbeelding met tekst, teken, tafelgerei, serviesgoed&#10;&#10;Automatisch gegenereerde beschrijving">
            <a:extLst>
              <a:ext uri="{FF2B5EF4-FFF2-40B4-BE49-F238E27FC236}">
                <a16:creationId xmlns:a16="http://schemas.microsoft.com/office/drawing/2014/main" id="{E67E1662-17C6-8147-8A3A-5CDB6446E5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84370" y="4769619"/>
            <a:ext cx="1625566" cy="430775"/>
          </a:xfrm>
          <a:prstGeom prst="rect">
            <a:avLst/>
          </a:prstGeom>
        </p:spPr>
      </p:pic>
    </p:spTree>
    <p:extLst>
      <p:ext uri="{BB962C8B-B14F-4D97-AF65-F5344CB8AC3E}">
        <p14:creationId xmlns:p14="http://schemas.microsoft.com/office/powerpoint/2010/main" val="2562508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10F2DA-991F-DA4B-85D3-91ADA8239962}"/>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nl-BE" b="1" dirty="0">
                <a:solidFill>
                  <a:srgbClr val="434342"/>
                </a:solidFill>
                <a:latin typeface="Rubrik Bold" panose="02000503000000020004" pitchFamily="50" charset="0"/>
              </a:rPr>
              <a:t>1. Wat is basketbal?</a:t>
            </a:r>
            <a:endParaRPr lang="nl-NL" b="1" dirty="0">
              <a:solidFill>
                <a:srgbClr val="434342"/>
              </a:solidFill>
              <a:latin typeface="Rubrik Bold" panose="02000503000000020004" pitchFamily="50" charset="0"/>
            </a:endParaRPr>
          </a:p>
        </p:txBody>
      </p:sp>
      <p:sp>
        <p:nvSpPr>
          <p:cNvPr id="6" name="ZoneTexte 5">
            <a:extLst>
              <a:ext uri="{FF2B5EF4-FFF2-40B4-BE49-F238E27FC236}">
                <a16:creationId xmlns:a16="http://schemas.microsoft.com/office/drawing/2014/main" id="{A4BDF40D-2FC5-5A41-AFF0-131705E6383C}"/>
              </a:ext>
            </a:extLst>
          </p:cNvPr>
          <p:cNvSpPr txBox="1"/>
          <p:nvPr/>
        </p:nvSpPr>
        <p:spPr>
          <a:xfrm>
            <a:off x="522764" y="1574541"/>
            <a:ext cx="6870405" cy="4351338"/>
          </a:xfrm>
          <a:prstGeom prst="rect">
            <a:avLst/>
          </a:prstGeom>
        </p:spPr>
        <p:txBody>
          <a:bodyPr vert="horz" lIns="91440" tIns="45720" rIns="91440" bIns="45720" rtlCol="0">
            <a:normAutofit/>
          </a:bodyPr>
          <a:lstStyle/>
          <a:p>
            <a:pPr marL="571500" lvl="1" indent="-342900">
              <a:lnSpc>
                <a:spcPct val="90000"/>
              </a:lnSpc>
              <a:spcAft>
                <a:spcPts val="600"/>
              </a:spcAft>
              <a:buBlip>
                <a:blip r:embed="rId3">
                  <a:extLst>
                    <a:ext uri="{96DAC541-7B7A-43D3-8B79-37D633B846F1}">
                      <asvg:svgBlip xmlns:asvg="http://schemas.microsoft.com/office/drawing/2016/SVG/main" r:embed="rId4"/>
                    </a:ext>
                  </a:extLst>
                </a:blip>
              </a:buBlip>
            </a:pPr>
            <a:r>
              <a:rPr lang="nl-NL" sz="2400" dirty="0">
                <a:latin typeface="Rubrik" panose="02000503000000020004" pitchFamily="2" charset="77"/>
              </a:rPr>
              <a:t>Basketbal is een sport die gespeeld wordt door </a:t>
            </a:r>
            <a:r>
              <a:rPr lang="nl-NL" sz="2400" b="1" dirty="0">
                <a:latin typeface="Rubrik" panose="02000503000000020004" pitchFamily="2" charset="77"/>
              </a:rPr>
              <a:t>twee ploegen van vijf spelers</a:t>
            </a:r>
          </a:p>
          <a:p>
            <a:pPr marL="571500" lvl="1" indent="-342900">
              <a:lnSpc>
                <a:spcPct val="90000"/>
              </a:lnSpc>
              <a:spcAft>
                <a:spcPts val="600"/>
              </a:spcAft>
              <a:buBlip>
                <a:blip r:embed="rId3">
                  <a:extLst>
                    <a:ext uri="{96DAC541-7B7A-43D3-8B79-37D633B846F1}">
                      <asvg:svgBlip xmlns:asvg="http://schemas.microsoft.com/office/drawing/2016/SVG/main" r:embed="rId4"/>
                    </a:ext>
                  </a:extLst>
                </a:blip>
              </a:buBlip>
            </a:pPr>
            <a:r>
              <a:rPr lang="nl-NL" sz="2400" dirty="0">
                <a:latin typeface="Rubrik" panose="02000503000000020004" pitchFamily="2" charset="77"/>
              </a:rPr>
              <a:t>Een team kan bestaan uit:</a:t>
            </a:r>
          </a:p>
          <a:p>
            <a:pPr marL="1028700" lvl="2" indent="-342900">
              <a:lnSpc>
                <a:spcPct val="90000"/>
              </a:lnSpc>
              <a:spcAft>
                <a:spcPts val="600"/>
              </a:spcAft>
              <a:buBlip>
                <a:blip r:embed="rId5">
                  <a:extLst>
                    <a:ext uri="{96DAC541-7B7A-43D3-8B79-37D633B846F1}">
                      <asvg:svgBlip xmlns:asvg="http://schemas.microsoft.com/office/drawing/2016/SVG/main" r:embed="rId6"/>
                    </a:ext>
                  </a:extLst>
                </a:blip>
              </a:buBlip>
            </a:pPr>
            <a:r>
              <a:rPr lang="nl-NL" sz="2400" dirty="0">
                <a:latin typeface="Rubrik" panose="02000503000000020004" pitchFamily="2" charset="77"/>
              </a:rPr>
              <a:t>Enkel </a:t>
            </a:r>
            <a:r>
              <a:rPr lang="nl-NL" sz="2400" b="1" dirty="0">
                <a:latin typeface="Rubrik" panose="02000503000000020004" pitchFamily="2" charset="77"/>
              </a:rPr>
              <a:t>mannen</a:t>
            </a:r>
          </a:p>
          <a:p>
            <a:pPr marL="1028700" lvl="2" indent="-342900">
              <a:lnSpc>
                <a:spcPct val="90000"/>
              </a:lnSpc>
              <a:spcAft>
                <a:spcPts val="600"/>
              </a:spcAft>
              <a:buBlip>
                <a:blip r:embed="rId5">
                  <a:extLst>
                    <a:ext uri="{96DAC541-7B7A-43D3-8B79-37D633B846F1}">
                      <asvg:svgBlip xmlns:asvg="http://schemas.microsoft.com/office/drawing/2016/SVG/main" r:embed="rId6"/>
                    </a:ext>
                  </a:extLst>
                </a:blip>
              </a:buBlip>
            </a:pPr>
            <a:r>
              <a:rPr lang="nl-NL" sz="2400" dirty="0">
                <a:latin typeface="Rubrik" panose="02000503000000020004" pitchFamily="2" charset="77"/>
              </a:rPr>
              <a:t>Enkel </a:t>
            </a:r>
            <a:r>
              <a:rPr lang="nl-NL" sz="2400" b="1" dirty="0">
                <a:latin typeface="Rubrik" panose="02000503000000020004" pitchFamily="2" charset="77"/>
              </a:rPr>
              <a:t>vrouwen</a:t>
            </a:r>
            <a:r>
              <a:rPr lang="nl-NL" sz="2400" dirty="0">
                <a:latin typeface="Rubrik" panose="02000503000000020004" pitchFamily="2" charset="77"/>
              </a:rPr>
              <a:t> </a:t>
            </a:r>
          </a:p>
          <a:p>
            <a:pPr marL="1028700" lvl="2" indent="-342900">
              <a:lnSpc>
                <a:spcPct val="90000"/>
              </a:lnSpc>
              <a:spcAft>
                <a:spcPts val="600"/>
              </a:spcAft>
              <a:buBlip>
                <a:blip r:embed="rId5">
                  <a:extLst>
                    <a:ext uri="{96DAC541-7B7A-43D3-8B79-37D633B846F1}">
                      <asvg:svgBlip xmlns:asvg="http://schemas.microsoft.com/office/drawing/2016/SVG/main" r:embed="rId6"/>
                    </a:ext>
                  </a:extLst>
                </a:blip>
              </a:buBlip>
            </a:pPr>
            <a:r>
              <a:rPr lang="nl-NL" sz="2400" b="1" dirty="0">
                <a:latin typeface="Rubrik" panose="02000503000000020004" pitchFamily="2" charset="77"/>
              </a:rPr>
              <a:t>Gemengde ploegen </a:t>
            </a:r>
            <a:r>
              <a:rPr lang="nl-NL" sz="2400" dirty="0">
                <a:latin typeface="Rubrik" panose="02000503000000020004" pitchFamily="2" charset="77"/>
              </a:rPr>
              <a:t>bij de jeugd</a:t>
            </a:r>
          </a:p>
          <a:p>
            <a:pPr marL="571500" lvl="1" indent="-342900">
              <a:lnSpc>
                <a:spcPct val="90000"/>
              </a:lnSpc>
              <a:spcAft>
                <a:spcPts val="600"/>
              </a:spcAft>
              <a:buBlip>
                <a:blip r:embed="rId3">
                  <a:extLst>
                    <a:ext uri="{96DAC541-7B7A-43D3-8B79-37D633B846F1}">
                      <asvg:svgBlip xmlns:asvg="http://schemas.microsoft.com/office/drawing/2016/SVG/main" r:embed="rId4"/>
                    </a:ext>
                  </a:extLst>
                </a:blip>
              </a:buBlip>
            </a:pPr>
            <a:r>
              <a:rPr lang="nl-NL" sz="2400" dirty="0">
                <a:latin typeface="Rubrik" panose="02000503000000020004" pitchFamily="2" charset="77"/>
              </a:rPr>
              <a:t>Het doel is om te scoren in de basket van de tegenstander en te zorgen dat de tegenstander zo weinig mogelijk kan scoren</a:t>
            </a:r>
          </a:p>
          <a:p>
            <a:pPr marL="228600" lvl="1">
              <a:lnSpc>
                <a:spcPct val="90000"/>
              </a:lnSpc>
              <a:spcAft>
                <a:spcPts val="600"/>
              </a:spcAft>
            </a:pPr>
            <a:endParaRPr lang="nl-NL" sz="2400" dirty="0">
              <a:latin typeface="Rubrik" panose="02000503000000020004" pitchFamily="2" charset="77"/>
            </a:endParaRPr>
          </a:p>
          <a:p>
            <a:pPr marL="228600" lvl="1">
              <a:lnSpc>
                <a:spcPct val="90000"/>
              </a:lnSpc>
              <a:spcAft>
                <a:spcPts val="600"/>
              </a:spcAft>
            </a:pPr>
            <a:r>
              <a:rPr lang="nl-NL" sz="2400" b="1" dirty="0">
                <a:solidFill>
                  <a:srgbClr val="D57B16"/>
                </a:solidFill>
                <a:latin typeface="Rubrik" panose="02000503000000020004" pitchFamily="2" charset="77"/>
                <a:sym typeface="Wingdings" panose="05000000000000000000" pitchFamily="2" charset="2"/>
              </a:rPr>
              <a:t> </a:t>
            </a:r>
            <a:r>
              <a:rPr lang="nl-BE" sz="2400" b="1" dirty="0">
                <a:solidFill>
                  <a:srgbClr val="D57B16"/>
                </a:solidFill>
                <a:latin typeface="Rubrik" panose="02000503000000020004" pitchFamily="2" charset="77"/>
                <a:hlinkClick r:id="rId7">
                  <a:extLst>
                    <a:ext uri="{A12FA001-AC4F-418D-AE19-62706E023703}">
                      <ahyp:hlinkClr xmlns:ahyp="http://schemas.microsoft.com/office/drawing/2018/hyperlinkcolor" val="tx"/>
                    </a:ext>
                  </a:extLst>
                </a:hlinkClick>
              </a:rPr>
              <a:t>https://www.basketbal.vlaanderen/5x5</a:t>
            </a:r>
            <a:r>
              <a:rPr lang="nl-BE" sz="2400" b="1" dirty="0">
                <a:solidFill>
                  <a:srgbClr val="D57B16"/>
                </a:solidFill>
                <a:latin typeface="Rubrik" panose="02000503000000020004" pitchFamily="2" charset="77"/>
              </a:rPr>
              <a:t> </a:t>
            </a:r>
          </a:p>
        </p:txBody>
      </p:sp>
      <p:pic>
        <p:nvPicPr>
          <p:cNvPr id="4" name="Tijdelijke aanduiding voor inhoud 4">
            <a:extLst>
              <a:ext uri="{FF2B5EF4-FFF2-40B4-BE49-F238E27FC236}">
                <a16:creationId xmlns:a16="http://schemas.microsoft.com/office/drawing/2014/main" id="{DB0B4C41-60B1-4348-8E05-24BF93E0EC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248400"/>
            <a:ext cx="12192000" cy="609600"/>
          </a:xfrm>
          <a:prstGeom prst="rect">
            <a:avLst/>
          </a:prstGeom>
        </p:spPr>
      </p:pic>
      <p:pic>
        <p:nvPicPr>
          <p:cNvPr id="7" name="Afbeelding 6" descr="Afbeelding met persoon, sport&#10;&#10;Automatisch gegenereerde beschrijving">
            <a:extLst>
              <a:ext uri="{FF2B5EF4-FFF2-40B4-BE49-F238E27FC236}">
                <a16:creationId xmlns:a16="http://schemas.microsoft.com/office/drawing/2014/main" id="{4675ACCD-1F38-4706-BA04-A4DA42B4C3EB}"/>
              </a:ext>
            </a:extLst>
          </p:cNvPr>
          <p:cNvPicPr>
            <a:picLocks noChangeAspect="1"/>
          </p:cNvPicPr>
          <p:nvPr/>
        </p:nvPicPr>
        <p:blipFill rotWithShape="1">
          <a:blip r:embed="rId9">
            <a:extLst>
              <a:ext uri="{28A0092B-C50C-407E-A947-70E740481C1C}">
                <a14:useLocalDpi xmlns:a14="http://schemas.microsoft.com/office/drawing/2010/main" val="0"/>
              </a:ext>
            </a:extLst>
          </a:blip>
          <a:srcRect l="32808" r="18097"/>
          <a:stretch/>
        </p:blipFill>
        <p:spPr>
          <a:xfrm>
            <a:off x="7549115" y="737786"/>
            <a:ext cx="3583173" cy="4865571"/>
          </a:xfrm>
          <a:prstGeom prst="rect">
            <a:avLst/>
          </a:prstGeom>
        </p:spPr>
      </p:pic>
    </p:spTree>
    <p:extLst>
      <p:ext uri="{BB962C8B-B14F-4D97-AF65-F5344CB8AC3E}">
        <p14:creationId xmlns:p14="http://schemas.microsoft.com/office/powerpoint/2010/main" val="3144966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4">
            <a:extLst>
              <a:ext uri="{FF2B5EF4-FFF2-40B4-BE49-F238E27FC236}">
                <a16:creationId xmlns:a16="http://schemas.microsoft.com/office/drawing/2014/main" id="{DF9B25D0-682A-6B4F-B8FC-C7F711517E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48400"/>
            <a:ext cx="12192000" cy="609600"/>
          </a:xfrm>
          <a:prstGeom prst="rect">
            <a:avLst/>
          </a:prstGeom>
        </p:spPr>
      </p:pic>
      <p:sp>
        <p:nvSpPr>
          <p:cNvPr id="9" name="Tekstvak 8">
            <a:extLst>
              <a:ext uri="{FF2B5EF4-FFF2-40B4-BE49-F238E27FC236}">
                <a16:creationId xmlns:a16="http://schemas.microsoft.com/office/drawing/2014/main" id="{6829694E-050B-4A47-BC3C-295E181A2C19}"/>
              </a:ext>
            </a:extLst>
          </p:cNvPr>
          <p:cNvSpPr txBox="1"/>
          <p:nvPr/>
        </p:nvSpPr>
        <p:spPr>
          <a:xfrm>
            <a:off x="333600" y="2129690"/>
            <a:ext cx="6473456" cy="3385542"/>
          </a:xfrm>
          <a:prstGeom prst="rect">
            <a:avLst/>
          </a:prstGeom>
          <a:noFill/>
        </p:spPr>
        <p:txBody>
          <a:bodyPr wrap="square" rtlCol="0">
            <a:spAutoFit/>
          </a:bodyPr>
          <a:lstStyle/>
          <a:p>
            <a:pPr marL="342900" indent="-342900">
              <a:buBlip>
                <a:blip r:embed="rId4">
                  <a:extLst>
                    <a:ext uri="{96DAC541-7B7A-43D3-8B79-37D633B846F1}">
                      <asvg:svgBlip xmlns:asvg="http://schemas.microsoft.com/office/drawing/2016/SVG/main" r:embed="rId5"/>
                    </a:ext>
                  </a:extLst>
                </a:blip>
              </a:buBlip>
            </a:pPr>
            <a:r>
              <a:rPr lang="nl-NL" sz="2800" dirty="0">
                <a:latin typeface="Rubrik" panose="02000503000000020004" pitchFamily="2" charset="77"/>
              </a:rPr>
              <a:t>Uitvinder: </a:t>
            </a:r>
            <a:r>
              <a:rPr lang="nl-NL" sz="2800" b="1" dirty="0">
                <a:latin typeface="Rubrik" panose="02000503000000020004" pitchFamily="2" charset="77"/>
              </a:rPr>
              <a:t>Amerikaan James Naismith</a:t>
            </a:r>
          </a:p>
          <a:p>
            <a:pPr marL="342900" indent="-342900">
              <a:buBlip>
                <a:blip r:embed="rId4">
                  <a:extLst>
                    <a:ext uri="{96DAC541-7B7A-43D3-8B79-37D633B846F1}">
                      <asvg:svgBlip xmlns:asvg="http://schemas.microsoft.com/office/drawing/2016/SVG/main" r:embed="rId5"/>
                    </a:ext>
                  </a:extLst>
                </a:blip>
              </a:buBlip>
            </a:pPr>
            <a:r>
              <a:rPr lang="nl-NL" sz="2800" dirty="0">
                <a:latin typeface="Rubrik" panose="02000503000000020004" pitchFamily="2" charset="77"/>
              </a:rPr>
              <a:t>Hij kreeg de opdracht om een nieuw spel uit te vinden om </a:t>
            </a:r>
            <a:r>
              <a:rPr lang="nl-NL" sz="2800" b="1" dirty="0">
                <a:latin typeface="Rubrik" panose="02000503000000020004" pitchFamily="2" charset="77"/>
              </a:rPr>
              <a:t>binnen</a:t>
            </a:r>
            <a:r>
              <a:rPr lang="nl-NL" sz="2800" dirty="0">
                <a:latin typeface="Rubrik" panose="02000503000000020004" pitchFamily="2" charset="77"/>
              </a:rPr>
              <a:t> te spelen</a:t>
            </a:r>
          </a:p>
          <a:p>
            <a:pPr marL="342900" indent="-342900">
              <a:buBlip>
                <a:blip r:embed="rId4">
                  <a:extLst>
                    <a:ext uri="{96DAC541-7B7A-43D3-8B79-37D633B846F1}">
                      <asvg:svgBlip xmlns:asvg="http://schemas.microsoft.com/office/drawing/2016/SVG/main" r:embed="rId5"/>
                    </a:ext>
                  </a:extLst>
                </a:blip>
              </a:buBlip>
            </a:pPr>
            <a:r>
              <a:rPr lang="nl-NL" sz="2800" dirty="0">
                <a:latin typeface="Rubrik" panose="02000503000000020004" pitchFamily="2" charset="77"/>
              </a:rPr>
              <a:t>2 perzikmanden, een voetbal en 13 spelregels</a:t>
            </a:r>
          </a:p>
          <a:p>
            <a:pPr marL="342900" indent="-342900">
              <a:buBlip>
                <a:blip r:embed="rId4">
                  <a:extLst>
                    <a:ext uri="{96DAC541-7B7A-43D3-8B79-37D633B846F1}">
                      <asvg:svgBlip xmlns:asvg="http://schemas.microsoft.com/office/drawing/2016/SVG/main" r:embed="rId5"/>
                    </a:ext>
                  </a:extLst>
                </a:blip>
              </a:buBlip>
            </a:pPr>
            <a:r>
              <a:rPr lang="nl-NL" sz="2800" dirty="0">
                <a:latin typeface="Rubrik" panose="02000503000000020004" pitchFamily="2" charset="77"/>
              </a:rPr>
              <a:t>2 ploegen van 5 spelers</a:t>
            </a:r>
          </a:p>
          <a:p>
            <a:pPr marL="342900" indent="-342900">
              <a:buBlip>
                <a:blip r:embed="rId4">
                  <a:extLst>
                    <a:ext uri="{96DAC541-7B7A-43D3-8B79-37D633B846F1}">
                      <asvg:svgBlip xmlns:asvg="http://schemas.microsoft.com/office/drawing/2016/SVG/main" r:embed="rId5"/>
                    </a:ext>
                  </a:extLst>
                </a:blip>
              </a:buBlip>
            </a:pPr>
            <a:r>
              <a:rPr lang="nl-NL" sz="2800" dirty="0">
                <a:latin typeface="Rubrik" panose="02000503000000020004" pitchFamily="2" charset="77"/>
              </a:rPr>
              <a:t>Ontstaan van het spel: </a:t>
            </a:r>
            <a:r>
              <a:rPr lang="nl-NL" sz="2800" b="1" i="1" dirty="0">
                <a:latin typeface="Rubrik" panose="02000503000000020004" pitchFamily="2" charset="77"/>
              </a:rPr>
              <a:t>Basket Ball</a:t>
            </a:r>
            <a:endParaRPr lang="nl-NL" sz="2800" b="1" dirty="0">
              <a:latin typeface="Rubrik" panose="02000503000000020004" pitchFamily="2" charset="77"/>
            </a:endParaRPr>
          </a:p>
          <a:p>
            <a:endParaRPr lang="nl-NL" dirty="0">
              <a:latin typeface="Rubrik" panose="02000503000000020004" pitchFamily="2" charset="77"/>
            </a:endParaRPr>
          </a:p>
        </p:txBody>
      </p:sp>
      <p:pic>
        <p:nvPicPr>
          <p:cNvPr id="5" name="Image 4">
            <a:extLst>
              <a:ext uri="{FF2B5EF4-FFF2-40B4-BE49-F238E27FC236}">
                <a16:creationId xmlns:a16="http://schemas.microsoft.com/office/drawing/2014/main" id="{7863F223-0C2F-8847-AAFC-89EAB224082D}"/>
              </a:ext>
            </a:extLst>
          </p:cNvPr>
          <p:cNvPicPr>
            <a:picLocks noChangeAspect="1"/>
          </p:cNvPicPr>
          <p:nvPr/>
        </p:nvPicPr>
        <p:blipFill>
          <a:blip r:embed="rId6"/>
          <a:stretch>
            <a:fillRect/>
          </a:stretch>
        </p:blipFill>
        <p:spPr>
          <a:xfrm>
            <a:off x="7343008" y="2129690"/>
            <a:ext cx="4515392" cy="3016102"/>
          </a:xfrm>
          <a:prstGeom prst="rect">
            <a:avLst/>
          </a:prstGeom>
        </p:spPr>
      </p:pic>
      <p:sp>
        <p:nvSpPr>
          <p:cNvPr id="7" name="Titel 1">
            <a:extLst>
              <a:ext uri="{FF2B5EF4-FFF2-40B4-BE49-F238E27FC236}">
                <a16:creationId xmlns:a16="http://schemas.microsoft.com/office/drawing/2014/main" id="{3F15429D-93BF-FEBC-EDFF-75A40889545C}"/>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nl-BE" b="1" dirty="0">
                <a:solidFill>
                  <a:srgbClr val="434342"/>
                </a:solidFill>
                <a:latin typeface="Rubrik Bold" panose="02000503000000020004" pitchFamily="50" charset="0"/>
              </a:rPr>
              <a:t>2. Geschiedenis</a:t>
            </a:r>
            <a:endParaRPr lang="nl-NL" b="1" dirty="0">
              <a:solidFill>
                <a:srgbClr val="434342"/>
              </a:solidFill>
              <a:latin typeface="Rubrik Bold" panose="02000503000000020004" pitchFamily="50" charset="0"/>
            </a:endParaRPr>
          </a:p>
        </p:txBody>
      </p:sp>
    </p:spTree>
    <p:extLst>
      <p:ext uri="{BB962C8B-B14F-4D97-AF65-F5344CB8AC3E}">
        <p14:creationId xmlns:p14="http://schemas.microsoft.com/office/powerpoint/2010/main" val="148403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6899AF13-B8C0-417A-A2B8-CCDEE367261D}"/>
              </a:ext>
            </a:extLst>
          </p:cNvPr>
          <p:cNvSpPr>
            <a:spLocks noGrp="1"/>
          </p:cNvSpPr>
          <p:nvPr>
            <p:ph idx="1"/>
          </p:nvPr>
        </p:nvSpPr>
        <p:spPr/>
        <p:txBody>
          <a:bodyPr>
            <a:normAutofit/>
          </a:bodyPr>
          <a:lstStyle/>
          <a:p>
            <a:pPr marL="0" indent="0">
              <a:buNone/>
            </a:pPr>
            <a:r>
              <a:rPr lang="nl-NL" sz="2400" b="1" i="1" dirty="0">
                <a:latin typeface="Rubrik Bold" panose="02000503000000020004"/>
              </a:rPr>
              <a:t>Het basketbalterrein</a:t>
            </a:r>
            <a:br>
              <a:rPr lang="nl-NL" sz="2000" i="1" dirty="0">
                <a:latin typeface="Rubrik Bold" panose="02000503000000020004"/>
              </a:rPr>
            </a:br>
            <a:endParaRPr lang="nl-NL" i="1" dirty="0">
              <a:latin typeface="Rubrik Bold" panose="02000503000000020004"/>
            </a:endParaRPr>
          </a:p>
          <a:p>
            <a:pPr marL="0" indent="0">
              <a:buNone/>
            </a:pPr>
            <a:r>
              <a:rPr lang="nl-NL" dirty="0">
                <a:latin typeface="Rubrik" panose="02000503000000020004" pitchFamily="2" charset="77"/>
              </a:rPr>
              <a:t>Een basketbalterrein is:</a:t>
            </a:r>
          </a:p>
          <a:p>
            <a:pPr marL="0" indent="0">
              <a:buNone/>
            </a:pPr>
            <a:endParaRPr lang="nl-NL" dirty="0">
              <a:latin typeface="Rubrik" panose="02000503000000020004" pitchFamily="2" charset="77"/>
            </a:endParaRPr>
          </a:p>
          <a:p>
            <a:pPr>
              <a:buBlip>
                <a:blip r:embed="rId3">
                  <a:extLst>
                    <a:ext uri="{96DAC541-7B7A-43D3-8B79-37D633B846F1}">
                      <asvg:svgBlip xmlns:asvg="http://schemas.microsoft.com/office/drawing/2016/SVG/main" r:embed="rId4"/>
                    </a:ext>
                  </a:extLst>
                </a:blip>
              </a:buBlip>
            </a:pPr>
            <a:r>
              <a:rPr lang="nl-NL" dirty="0">
                <a:latin typeface="Rubrik" panose="02000503000000020004" pitchFamily="2" charset="77"/>
              </a:rPr>
              <a:t>28 meter lang </a:t>
            </a:r>
          </a:p>
          <a:p>
            <a:pPr>
              <a:buBlip>
                <a:blip r:embed="rId3">
                  <a:extLst>
                    <a:ext uri="{96DAC541-7B7A-43D3-8B79-37D633B846F1}">
                      <asvg:svgBlip xmlns:asvg="http://schemas.microsoft.com/office/drawing/2016/SVG/main" r:embed="rId4"/>
                    </a:ext>
                  </a:extLst>
                </a:blip>
              </a:buBlip>
            </a:pPr>
            <a:r>
              <a:rPr lang="nl-NL" dirty="0">
                <a:latin typeface="Rubrik" panose="02000503000000020004" pitchFamily="2" charset="77"/>
              </a:rPr>
              <a:t>15 meter breed</a:t>
            </a:r>
          </a:p>
          <a:p>
            <a:pPr marL="0" indent="0">
              <a:buNone/>
            </a:pPr>
            <a:endParaRPr lang="nl-BE" dirty="0"/>
          </a:p>
        </p:txBody>
      </p:sp>
      <p:pic>
        <p:nvPicPr>
          <p:cNvPr id="6" name="Tijdelijke aanduiding voor inhoud 11" descr="Afbeelding met vectorafbeeldingen&#10;&#10;Beschrijving is gegenereerd met hoge betrouwbaarheid">
            <a:extLst>
              <a:ext uri="{FF2B5EF4-FFF2-40B4-BE49-F238E27FC236}">
                <a16:creationId xmlns:a16="http://schemas.microsoft.com/office/drawing/2014/main" id="{7338038E-5C46-43A3-A3EB-F20218ED014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285220" y="5835027"/>
            <a:ext cx="649986" cy="805768"/>
          </a:xfrm>
          <a:prstGeom prst="rect">
            <a:avLst/>
          </a:prstGeom>
        </p:spPr>
      </p:pic>
      <p:pic>
        <p:nvPicPr>
          <p:cNvPr id="1026" name="Picture 2" descr="https://b6b00575-a-62cb3a1a-s-sites.googlegroups.com/site/testsiemen23/reglement/basketbal_veld_400.jpg?attachauth=ANoY7cpQvxELe4obzlf5w6arcsxKjaQLL9nE4-4vgF5RpGNSMqjLbI_DGBdilNh6kp-QxY9bgdSy_Tlw1gnBEhYwVAzoRTCLBZjdQa2rvfEqz5miYG2Xsb0rbn4VGu-_Qy_oenonZH2_TN7X_oyO6jTRcvlxCGFFPjoVHZXuH9EfxcycPMr-o3hmR6r5Ta5JcWm7scEh7rZ5tgDaH2XgQUsTJDwVxeCQewUYuZyO4V_ZzT1n6tE16xg%3D&amp;attredirects=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4670" y="1628152"/>
            <a:ext cx="5670550" cy="4252912"/>
          </a:xfrm>
          <a:prstGeom prst="rect">
            <a:avLst/>
          </a:prstGeom>
          <a:noFill/>
          <a:extLst>
            <a:ext uri="{909E8E84-426E-40DD-AFC4-6F175D3DCCD1}">
              <a14:hiddenFill xmlns:a14="http://schemas.microsoft.com/office/drawing/2010/main">
                <a:solidFill>
                  <a:srgbClr val="FFFFFF"/>
                </a:solidFill>
              </a14:hiddenFill>
            </a:ext>
          </a:extLst>
        </p:spPr>
      </p:pic>
      <p:sp>
        <p:nvSpPr>
          <p:cNvPr id="8" name="Titel 1">
            <a:extLst>
              <a:ext uri="{FF2B5EF4-FFF2-40B4-BE49-F238E27FC236}">
                <a16:creationId xmlns:a16="http://schemas.microsoft.com/office/drawing/2014/main" id="{C6A56F01-4A41-C8CC-6E6D-554F099637A0}"/>
              </a:ext>
            </a:extLst>
          </p:cNvPr>
          <p:cNvSpPr txBox="1">
            <a:spLocks/>
          </p:cNvSpPr>
          <p:nvPr/>
        </p:nvSpPr>
        <p:spPr>
          <a:xfrm>
            <a:off x="990600" y="5000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b="1" dirty="0">
                <a:solidFill>
                  <a:srgbClr val="434342"/>
                </a:solidFill>
                <a:latin typeface="Rubrik Bold" panose="02000503000000020004" pitchFamily="50" charset="0"/>
              </a:rPr>
              <a:t>3. Materiaal en spelregels</a:t>
            </a:r>
            <a:endParaRPr lang="nl-NL" b="1" dirty="0">
              <a:solidFill>
                <a:srgbClr val="434342"/>
              </a:solidFill>
              <a:latin typeface="Rubrik Bold" panose="02000503000000020004" pitchFamily="50" charset="0"/>
            </a:endParaRPr>
          </a:p>
        </p:txBody>
      </p:sp>
    </p:spTree>
    <p:extLst>
      <p:ext uri="{BB962C8B-B14F-4D97-AF65-F5344CB8AC3E}">
        <p14:creationId xmlns:p14="http://schemas.microsoft.com/office/powerpoint/2010/main" val="3719269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47436" y="731520"/>
            <a:ext cx="10515600" cy="3388657"/>
          </a:xfrm>
        </p:spPr>
        <p:txBody>
          <a:bodyPr>
            <a:normAutofit fontScale="25000" lnSpcReduction="20000"/>
          </a:bodyPr>
          <a:lstStyle/>
          <a:p>
            <a:pPr marL="0" indent="0">
              <a:buNone/>
            </a:pPr>
            <a:r>
              <a:rPr lang="nl-NL" sz="9600" b="1" i="1" dirty="0">
                <a:latin typeface="Rubrik Bold" panose="02000503000000020004"/>
              </a:rPr>
              <a:t>De bal</a:t>
            </a:r>
            <a:endParaRPr lang="nl-NL" sz="9600" b="1" dirty="0">
              <a:latin typeface="Rubrik Bold" panose="02000503000000020004"/>
            </a:endParaRPr>
          </a:p>
          <a:p>
            <a:pPr marL="0" indent="0">
              <a:lnSpc>
                <a:spcPct val="100000"/>
              </a:lnSpc>
              <a:buNone/>
            </a:pPr>
            <a:endParaRPr lang="nl-NL" sz="2400" dirty="0">
              <a:latin typeface="Rubrik Bold" panose="02000503000000020004"/>
            </a:endParaRPr>
          </a:p>
          <a:p>
            <a:pPr marL="0" indent="0">
              <a:lnSpc>
                <a:spcPct val="100000"/>
              </a:lnSpc>
              <a:buNone/>
            </a:pPr>
            <a:r>
              <a:rPr lang="nl-NL" sz="11200" dirty="0">
                <a:latin typeface="Rubrik" panose="02000503000000020004" pitchFamily="2" charset="77"/>
              </a:rPr>
              <a:t>Er zijn 4 maten van ballen:</a:t>
            </a:r>
            <a:br>
              <a:rPr lang="nl-NL" sz="11200" dirty="0">
                <a:latin typeface="Rubrik" panose="02000503000000020004" pitchFamily="2" charset="77"/>
              </a:rPr>
            </a:br>
            <a:endParaRPr lang="nl-NL" sz="11200" dirty="0">
              <a:latin typeface="Rubrik" panose="02000503000000020004" pitchFamily="2" charset="77"/>
            </a:endParaRPr>
          </a:p>
          <a:p>
            <a:pPr>
              <a:lnSpc>
                <a:spcPct val="100000"/>
              </a:lnSpc>
              <a:buBlip>
                <a:blip r:embed="rId3">
                  <a:extLst>
                    <a:ext uri="{96DAC541-7B7A-43D3-8B79-37D633B846F1}">
                      <asvg:svgBlip xmlns:asvg="http://schemas.microsoft.com/office/drawing/2016/SVG/main" r:embed="rId4"/>
                    </a:ext>
                  </a:extLst>
                </a:blip>
              </a:buBlip>
            </a:pPr>
            <a:r>
              <a:rPr lang="nl-NL" sz="11200" dirty="0">
                <a:latin typeface="Rubrik" panose="02000503000000020004" pitchFamily="2" charset="77"/>
              </a:rPr>
              <a:t>Maat 4: wordt gebruikt door U8                                                                                                                                                        </a:t>
            </a:r>
          </a:p>
          <a:p>
            <a:pPr>
              <a:lnSpc>
                <a:spcPct val="100000"/>
              </a:lnSpc>
              <a:buBlip>
                <a:blip r:embed="rId3">
                  <a:extLst>
                    <a:ext uri="{96DAC541-7B7A-43D3-8B79-37D633B846F1}">
                      <asvg:svgBlip xmlns:asvg="http://schemas.microsoft.com/office/drawing/2016/SVG/main" r:embed="rId4"/>
                    </a:ext>
                  </a:extLst>
                </a:blip>
              </a:buBlip>
            </a:pPr>
            <a:r>
              <a:rPr lang="nl-NL" sz="11200" dirty="0">
                <a:latin typeface="Rubrik" panose="02000503000000020004" pitchFamily="2" charset="77"/>
              </a:rPr>
              <a:t>Maat 5: wordt gebruikt door U10, U12 en U14</a:t>
            </a:r>
          </a:p>
          <a:p>
            <a:pPr>
              <a:lnSpc>
                <a:spcPct val="100000"/>
              </a:lnSpc>
              <a:buBlip>
                <a:blip r:embed="rId3">
                  <a:extLst>
                    <a:ext uri="{96DAC541-7B7A-43D3-8B79-37D633B846F1}">
                      <asvg:svgBlip xmlns:asvg="http://schemas.microsoft.com/office/drawing/2016/SVG/main" r:embed="rId4"/>
                    </a:ext>
                  </a:extLst>
                </a:blip>
              </a:buBlip>
            </a:pPr>
            <a:r>
              <a:rPr lang="nl-NL" sz="11200" dirty="0">
                <a:latin typeface="Rubrik" panose="02000503000000020004" pitchFamily="2" charset="77"/>
              </a:rPr>
              <a:t>Maat 6: wordt gebruikt vanaf U16 meisjes</a:t>
            </a:r>
          </a:p>
          <a:p>
            <a:pPr>
              <a:lnSpc>
                <a:spcPct val="100000"/>
              </a:lnSpc>
              <a:buBlip>
                <a:blip r:embed="rId3">
                  <a:extLst>
                    <a:ext uri="{96DAC541-7B7A-43D3-8B79-37D633B846F1}">
                      <asvg:svgBlip xmlns:asvg="http://schemas.microsoft.com/office/drawing/2016/SVG/main" r:embed="rId4"/>
                    </a:ext>
                  </a:extLst>
                </a:blip>
              </a:buBlip>
            </a:pPr>
            <a:r>
              <a:rPr lang="nl-NL" sz="11200" dirty="0">
                <a:latin typeface="Rubrik" panose="02000503000000020004" pitchFamily="2" charset="77"/>
              </a:rPr>
              <a:t>Maat 7: (grootste maat): wordt gebruikt door jongens vanaf U16 </a:t>
            </a:r>
          </a:p>
        </p:txBody>
      </p:sp>
      <p:pic>
        <p:nvPicPr>
          <p:cNvPr id="6" name="Image 5"/>
          <p:cNvPicPr>
            <a:picLocks noChangeAspect="1"/>
          </p:cNvPicPr>
          <p:nvPr/>
        </p:nvPicPr>
        <p:blipFill>
          <a:blip r:embed="rId5"/>
          <a:stretch>
            <a:fillRect/>
          </a:stretch>
        </p:blipFill>
        <p:spPr>
          <a:xfrm>
            <a:off x="5893106" y="4283983"/>
            <a:ext cx="2087112" cy="2099107"/>
          </a:xfrm>
          <a:prstGeom prst="rect">
            <a:avLst/>
          </a:prstGeom>
        </p:spPr>
      </p:pic>
      <p:pic>
        <p:nvPicPr>
          <p:cNvPr id="7" name="Image 6"/>
          <p:cNvPicPr>
            <a:picLocks noChangeAspect="1"/>
          </p:cNvPicPr>
          <p:nvPr/>
        </p:nvPicPr>
        <p:blipFill>
          <a:blip r:embed="rId6"/>
          <a:stretch>
            <a:fillRect/>
          </a:stretch>
        </p:blipFill>
        <p:spPr>
          <a:xfrm>
            <a:off x="8654469" y="4120177"/>
            <a:ext cx="2262913" cy="2262913"/>
          </a:xfrm>
          <a:prstGeom prst="rect">
            <a:avLst/>
          </a:prstGeom>
        </p:spPr>
      </p:pic>
      <p:pic>
        <p:nvPicPr>
          <p:cNvPr id="8" name="Tijdelijke aanduiding voor inhoud 11" descr="Afbeelding met vectorafbeeldingen&#10;&#10;Beschrijving is gegenereerd met hoge betrouwbaarheid">
            <a:extLst>
              <a:ext uri="{FF2B5EF4-FFF2-40B4-BE49-F238E27FC236}">
                <a16:creationId xmlns:a16="http://schemas.microsoft.com/office/drawing/2014/main" id="{7338038E-5C46-43A3-A3EB-F20218ED014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285220" y="5835027"/>
            <a:ext cx="649986" cy="805768"/>
          </a:xfrm>
          <a:prstGeom prst="rect">
            <a:avLst/>
          </a:prstGeom>
        </p:spPr>
      </p:pic>
      <p:pic>
        <p:nvPicPr>
          <p:cNvPr id="2050" name="Picture 2" descr="Voorbeeld van afbeelding"/>
          <p:cNvPicPr>
            <a:picLocks noChangeAspect="1" noChangeArrowheads="1"/>
          </p:cNvPicPr>
          <p:nvPr/>
        </p:nvPicPr>
        <p:blipFill rotWithShape="1">
          <a:blip r:embed="rId8">
            <a:extLst>
              <a:ext uri="{28A0092B-C50C-407E-A947-70E740481C1C}">
                <a14:useLocalDpi xmlns:a14="http://schemas.microsoft.com/office/drawing/2010/main" val="0"/>
              </a:ext>
            </a:extLst>
          </a:blip>
          <a:srcRect t="9837" r="30601"/>
          <a:stretch/>
        </p:blipFill>
        <p:spPr bwMode="auto">
          <a:xfrm>
            <a:off x="333729" y="4607158"/>
            <a:ext cx="2731729" cy="17759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palding TF-250 Indoor/Outdoor basketbal Maat 5 - Burned Sports"/>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3502318" y="4429162"/>
            <a:ext cx="1953928" cy="1953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525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nl-BE" sz="2400" b="1" i="1" dirty="0">
                <a:latin typeface="Rubrik Bold" panose="02000503000000020004"/>
              </a:rPr>
              <a:t>De ring</a:t>
            </a:r>
          </a:p>
        </p:txBody>
      </p:sp>
      <p:pic>
        <p:nvPicPr>
          <p:cNvPr id="11" name="Image 10"/>
          <p:cNvPicPr>
            <a:picLocks noChangeAspect="1"/>
          </p:cNvPicPr>
          <p:nvPr/>
        </p:nvPicPr>
        <p:blipFill>
          <a:blip r:embed="rId3"/>
          <a:stretch>
            <a:fillRect/>
          </a:stretch>
        </p:blipFill>
        <p:spPr>
          <a:xfrm>
            <a:off x="6667735" y="1027906"/>
            <a:ext cx="4342010" cy="4763962"/>
          </a:xfrm>
          <a:prstGeom prst="rect">
            <a:avLst/>
          </a:prstGeom>
        </p:spPr>
      </p:pic>
      <p:sp>
        <p:nvSpPr>
          <p:cNvPr id="12" name="ZoneTexte 11"/>
          <p:cNvSpPr txBox="1"/>
          <p:nvPr/>
        </p:nvSpPr>
        <p:spPr>
          <a:xfrm>
            <a:off x="838335" y="2078164"/>
            <a:ext cx="5485480" cy="3108543"/>
          </a:xfrm>
          <a:prstGeom prst="rect">
            <a:avLst/>
          </a:prstGeom>
          <a:noFill/>
        </p:spPr>
        <p:txBody>
          <a:bodyPr wrap="square" rtlCol="0">
            <a:spAutoFit/>
          </a:bodyPr>
          <a:lstStyle/>
          <a:p>
            <a:r>
              <a:rPr lang="nl-BE" sz="2800" dirty="0">
                <a:latin typeface="Rubrik" panose="02000503000000020004" pitchFamily="2" charset="77"/>
              </a:rPr>
              <a:t>De doelstellen verschillen in hoogte afhankelijk van de leeftijd. </a:t>
            </a:r>
          </a:p>
          <a:p>
            <a:endParaRPr lang="nl-BE" sz="2800" dirty="0">
              <a:latin typeface="Rubrik" panose="02000503000000020004" pitchFamily="2" charset="77"/>
            </a:endParaRPr>
          </a:p>
          <a:p>
            <a:r>
              <a:rPr lang="nl-BE" sz="2800" dirty="0">
                <a:latin typeface="Rubrik" panose="02000503000000020004" pitchFamily="2" charset="77"/>
              </a:rPr>
              <a:t>De hoogte van de ring is: </a:t>
            </a:r>
          </a:p>
          <a:p>
            <a:endParaRPr lang="nl-BE" sz="2800" dirty="0">
              <a:latin typeface="Rubrik" panose="02000503000000020004" pitchFamily="2" charset="77"/>
            </a:endParaRPr>
          </a:p>
          <a:p>
            <a:pPr marL="342900" indent="-342900">
              <a:buBlip>
                <a:blip r:embed="rId4">
                  <a:extLst>
                    <a:ext uri="{96DAC541-7B7A-43D3-8B79-37D633B846F1}">
                      <asvg:svgBlip xmlns:asvg="http://schemas.microsoft.com/office/drawing/2016/SVG/main" r:embed="rId5"/>
                    </a:ext>
                  </a:extLst>
                </a:blip>
              </a:buBlip>
            </a:pPr>
            <a:r>
              <a:rPr lang="nl-BE" sz="2800" dirty="0">
                <a:latin typeface="Rubrik" panose="02000503000000020004" pitchFamily="2" charset="77"/>
              </a:rPr>
              <a:t>Onder de 12 jaar: 2m60</a:t>
            </a:r>
          </a:p>
          <a:p>
            <a:pPr marL="342900" indent="-342900">
              <a:buBlip>
                <a:blip r:embed="rId4">
                  <a:extLst>
                    <a:ext uri="{96DAC541-7B7A-43D3-8B79-37D633B846F1}">
                      <asvg:svgBlip xmlns:asvg="http://schemas.microsoft.com/office/drawing/2016/SVG/main" r:embed="rId5"/>
                    </a:ext>
                  </a:extLst>
                </a:blip>
              </a:buBlip>
            </a:pPr>
            <a:r>
              <a:rPr lang="nl-BE" sz="2800" dirty="0">
                <a:latin typeface="Rubrik" panose="02000503000000020004" pitchFamily="2" charset="77"/>
              </a:rPr>
              <a:t>Boven de 12 jaar: 3m05</a:t>
            </a:r>
          </a:p>
        </p:txBody>
      </p:sp>
      <p:pic>
        <p:nvPicPr>
          <p:cNvPr id="9" name="Tijdelijke aanduiding voor inhoud 11" descr="Afbeelding met vectorafbeeldingen&#10;&#10;Beschrijving is gegenereerd met hoge betrouwbaarheid">
            <a:extLst>
              <a:ext uri="{FF2B5EF4-FFF2-40B4-BE49-F238E27FC236}">
                <a16:creationId xmlns:a16="http://schemas.microsoft.com/office/drawing/2014/main" id="{6623DBE9-84AB-8A4A-B58D-189C709214D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285220" y="5835027"/>
            <a:ext cx="649986" cy="805768"/>
          </a:xfrm>
          <a:prstGeom prst="rect">
            <a:avLst/>
          </a:prstGeom>
        </p:spPr>
      </p:pic>
    </p:spTree>
    <p:extLst>
      <p:ext uri="{BB962C8B-B14F-4D97-AF65-F5344CB8AC3E}">
        <p14:creationId xmlns:p14="http://schemas.microsoft.com/office/powerpoint/2010/main" val="221883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BB3B7B-9EE1-0548-A239-752729E43B17}"/>
              </a:ext>
            </a:extLst>
          </p:cNvPr>
          <p:cNvSpPr>
            <a:spLocks noGrp="1"/>
          </p:cNvSpPr>
          <p:nvPr>
            <p:ph type="title"/>
          </p:nvPr>
        </p:nvSpPr>
        <p:spPr/>
        <p:txBody>
          <a:bodyPr>
            <a:normAutofit/>
          </a:bodyPr>
          <a:lstStyle/>
          <a:p>
            <a:r>
              <a:rPr lang="nl-NL" sz="2400" b="1" dirty="0">
                <a:latin typeface="Rubrik Bold" panose="02000503000000020004" pitchFamily="2" charset="77"/>
              </a:rPr>
              <a:t>Spelregels</a:t>
            </a:r>
          </a:p>
        </p:txBody>
      </p:sp>
      <p:sp>
        <p:nvSpPr>
          <p:cNvPr id="3" name="Tijdelijke aanduiding voor inhoud 2">
            <a:extLst>
              <a:ext uri="{FF2B5EF4-FFF2-40B4-BE49-F238E27FC236}">
                <a16:creationId xmlns:a16="http://schemas.microsoft.com/office/drawing/2014/main" id="{BA2603DD-BE56-294C-BAE3-C9D0F08E24AB}"/>
              </a:ext>
            </a:extLst>
          </p:cNvPr>
          <p:cNvSpPr>
            <a:spLocks noGrp="1"/>
          </p:cNvSpPr>
          <p:nvPr>
            <p:ph idx="1"/>
          </p:nvPr>
        </p:nvSpPr>
        <p:spPr>
          <a:xfrm>
            <a:off x="838200" y="1825625"/>
            <a:ext cx="7537174" cy="4351338"/>
          </a:xfrm>
        </p:spPr>
        <p:txBody>
          <a:bodyPr/>
          <a:lstStyle/>
          <a:p>
            <a:pPr>
              <a:buBlip>
                <a:blip r:embed="rId3">
                  <a:extLst>
                    <a:ext uri="{96DAC541-7B7A-43D3-8B79-37D633B846F1}">
                      <asvg:svgBlip xmlns:asvg="http://schemas.microsoft.com/office/drawing/2016/SVG/main" r:embed="rId4"/>
                    </a:ext>
                  </a:extLst>
                </a:blip>
              </a:buBlip>
            </a:pPr>
            <a:r>
              <a:rPr lang="nl-NL" dirty="0">
                <a:latin typeface="Rubrik" panose="02000503000000020004" pitchFamily="2" charset="77"/>
              </a:rPr>
              <a:t>zijn aangepast aan de leeftijdscategorie</a:t>
            </a:r>
          </a:p>
          <a:p>
            <a:pPr marL="0" indent="0">
              <a:buNone/>
            </a:pPr>
            <a:endParaRPr lang="nl-NL" dirty="0">
              <a:latin typeface="Rubrik" panose="02000503000000020004" pitchFamily="2" charset="77"/>
            </a:endParaRPr>
          </a:p>
          <a:p>
            <a:pPr marL="0" indent="0">
              <a:buNone/>
            </a:pPr>
            <a:r>
              <a:rPr lang="nl-NL" u="sng" dirty="0">
                <a:latin typeface="Rubrik" panose="02000503000000020004" pitchFamily="2" charset="77"/>
              </a:rPr>
              <a:t>Algemeen</a:t>
            </a:r>
            <a:r>
              <a:rPr lang="nl-NL" dirty="0">
                <a:latin typeface="Rubrik" panose="02000503000000020004" pitchFamily="2" charset="77"/>
              </a:rPr>
              <a:t>: </a:t>
            </a:r>
          </a:p>
          <a:p>
            <a:pPr>
              <a:buBlip>
                <a:blip r:embed="rId3">
                  <a:extLst>
                    <a:ext uri="{96DAC541-7B7A-43D3-8B79-37D633B846F1}">
                      <asvg:svgBlip xmlns:asvg="http://schemas.microsoft.com/office/drawing/2016/SVG/main" r:embed="rId4"/>
                    </a:ext>
                  </a:extLst>
                </a:blip>
              </a:buBlip>
            </a:pPr>
            <a:r>
              <a:rPr lang="nl-NL" dirty="0">
                <a:latin typeface="Rubrik" panose="02000503000000020004" pitchFamily="2" charset="77"/>
              </a:rPr>
              <a:t>Duur van een wedstrijd: </a:t>
            </a:r>
          </a:p>
          <a:p>
            <a:pPr lvl="1">
              <a:buBlip>
                <a:blip r:embed="rId5">
                  <a:extLst>
                    <a:ext uri="{96DAC541-7B7A-43D3-8B79-37D633B846F1}">
                      <asvg:svgBlip xmlns:asvg="http://schemas.microsoft.com/office/drawing/2016/SVG/main" r:embed="rId6"/>
                    </a:ext>
                  </a:extLst>
                </a:blip>
              </a:buBlip>
            </a:pPr>
            <a:r>
              <a:rPr lang="nl-NL" dirty="0">
                <a:latin typeface="Rubrik" panose="02000503000000020004" pitchFamily="2" charset="77"/>
              </a:rPr>
              <a:t>4 </a:t>
            </a:r>
            <a:r>
              <a:rPr lang="nl-NL" dirty="0" err="1">
                <a:latin typeface="Rubrik" panose="02000503000000020004" pitchFamily="2" charset="77"/>
              </a:rPr>
              <a:t>quarters</a:t>
            </a:r>
            <a:r>
              <a:rPr lang="nl-NL" dirty="0">
                <a:latin typeface="Rubrik" panose="02000503000000020004" pitchFamily="2" charset="77"/>
              </a:rPr>
              <a:t> van 10’</a:t>
            </a:r>
          </a:p>
          <a:p>
            <a:pPr lvl="1">
              <a:buBlip>
                <a:blip r:embed="rId5">
                  <a:extLst>
                    <a:ext uri="{96DAC541-7B7A-43D3-8B79-37D633B846F1}">
                      <asvg:svgBlip xmlns:asvg="http://schemas.microsoft.com/office/drawing/2016/SVG/main" r:embed="rId6"/>
                    </a:ext>
                  </a:extLst>
                </a:blip>
              </a:buBlip>
            </a:pPr>
            <a:r>
              <a:rPr lang="nl-NL" dirty="0">
                <a:latin typeface="Rubrik" panose="02000503000000020004" pitchFamily="2" charset="77"/>
              </a:rPr>
              <a:t>Totaal: 40 minuten </a:t>
            </a:r>
          </a:p>
          <a:p>
            <a:pPr>
              <a:buBlip>
                <a:blip r:embed="rId3">
                  <a:extLst>
                    <a:ext uri="{96DAC541-7B7A-43D3-8B79-37D633B846F1}">
                      <asvg:svgBlip xmlns:asvg="http://schemas.microsoft.com/office/drawing/2016/SVG/main" r:embed="rId4"/>
                    </a:ext>
                  </a:extLst>
                </a:blip>
              </a:buBlip>
            </a:pPr>
            <a:r>
              <a:rPr lang="nl-NL" dirty="0">
                <a:latin typeface="Rubrik" panose="02000503000000020004" pitchFamily="2" charset="77"/>
              </a:rPr>
              <a:t>Stop-klok</a:t>
            </a:r>
          </a:p>
          <a:p>
            <a:pPr>
              <a:buBlip>
                <a:blip r:embed="rId3">
                  <a:extLst>
                    <a:ext uri="{96DAC541-7B7A-43D3-8B79-37D633B846F1}">
                      <asvg:svgBlip xmlns:asvg="http://schemas.microsoft.com/office/drawing/2016/SVG/main" r:embed="rId4"/>
                    </a:ext>
                  </a:extLst>
                </a:blip>
              </a:buBlip>
            </a:pPr>
            <a:r>
              <a:rPr lang="nl-NL" dirty="0">
                <a:latin typeface="Rubrik" panose="02000503000000020004" pitchFamily="2" charset="77"/>
              </a:rPr>
              <a:t>Score = 2 of 3 punten </a:t>
            </a:r>
          </a:p>
          <a:p>
            <a:pPr marL="0" indent="0">
              <a:buNone/>
            </a:pPr>
            <a:endParaRPr lang="nl-NL" dirty="0">
              <a:latin typeface="Rubrik" panose="02000503000000020004" pitchFamily="2" charset="77"/>
            </a:endParaRPr>
          </a:p>
        </p:txBody>
      </p:sp>
      <p:pic>
        <p:nvPicPr>
          <p:cNvPr id="4" name="Tijdelijke aanduiding voor inhoud 11" descr="Afbeelding met vectorafbeeldingen&#10;&#10;Beschrijving is gegenereerd met hoge betrouwbaarheid">
            <a:extLst>
              <a:ext uri="{FF2B5EF4-FFF2-40B4-BE49-F238E27FC236}">
                <a16:creationId xmlns:a16="http://schemas.microsoft.com/office/drawing/2014/main" id="{4B430845-530F-0642-AA48-A952540F34A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285220" y="5835027"/>
            <a:ext cx="649986" cy="805768"/>
          </a:xfrm>
          <a:prstGeom prst="rect">
            <a:avLst/>
          </a:prstGeom>
        </p:spPr>
      </p:pic>
      <p:pic>
        <p:nvPicPr>
          <p:cNvPr id="8" name="Afbeelding 7">
            <a:extLst>
              <a:ext uri="{FF2B5EF4-FFF2-40B4-BE49-F238E27FC236}">
                <a16:creationId xmlns:a16="http://schemas.microsoft.com/office/drawing/2014/main" id="{770BC57A-F5F2-904F-A7A4-6D64CE2412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64674" y="1690688"/>
            <a:ext cx="3163346" cy="4475799"/>
          </a:xfrm>
          <a:prstGeom prst="rect">
            <a:avLst/>
          </a:prstGeom>
        </p:spPr>
      </p:pic>
    </p:spTree>
    <p:extLst>
      <p:ext uri="{BB962C8B-B14F-4D97-AF65-F5344CB8AC3E}">
        <p14:creationId xmlns:p14="http://schemas.microsoft.com/office/powerpoint/2010/main" val="2018367997"/>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jabloon ppt" id="{F385CC54-A734-4C1C-B9A7-F6984FD97BE7}" vid="{F997561F-BA49-4DDD-AEB2-F02DE8E4482B}"/>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3500</Words>
  <Application>Microsoft Office PowerPoint</Application>
  <PresentationFormat>Breedbeeld</PresentationFormat>
  <Paragraphs>374</Paragraphs>
  <Slides>23</Slides>
  <Notes>21</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23</vt:i4>
      </vt:variant>
    </vt:vector>
  </HeadingPairs>
  <TitlesOfParts>
    <vt:vector size="29" baseType="lpstr">
      <vt:lpstr>Arial</vt:lpstr>
      <vt:lpstr>Calibri</vt:lpstr>
      <vt:lpstr>Calibri Light</vt:lpstr>
      <vt:lpstr>Rubrik</vt:lpstr>
      <vt:lpstr>Rubrik Bold</vt:lpstr>
      <vt:lpstr>Kantoorthema</vt:lpstr>
      <vt:lpstr>Spreekbeurtpakket</vt:lpstr>
      <vt:lpstr>Inhoud.</vt:lpstr>
      <vt:lpstr>Voorstelling van mezelf</vt:lpstr>
      <vt:lpstr>1. Wat is basketbal?</vt:lpstr>
      <vt:lpstr>2. Geschiedenis</vt:lpstr>
      <vt:lpstr>PowerPoint-presentatie</vt:lpstr>
      <vt:lpstr>PowerPoint-presentatie</vt:lpstr>
      <vt:lpstr>De ring</vt:lpstr>
      <vt:lpstr>Spelregels</vt:lpstr>
      <vt:lpstr>Spelregels</vt:lpstr>
      <vt:lpstr>Spelregels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Vragen? Shoot!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Benjamin Bogaert</dc:creator>
  <cp:lastModifiedBy>Gaelle De Wandel</cp:lastModifiedBy>
  <cp:revision>135</cp:revision>
  <dcterms:created xsi:type="dcterms:W3CDTF">2017-07-13T14:02:45Z</dcterms:created>
  <dcterms:modified xsi:type="dcterms:W3CDTF">2022-07-04T13:49:42Z</dcterms:modified>
</cp:coreProperties>
</file>